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72" r:id="rId5"/>
    <p:sldId id="276" r:id="rId6"/>
    <p:sldId id="277" r:id="rId7"/>
    <p:sldId id="275" r:id="rId8"/>
    <p:sldId id="261" r:id="rId9"/>
    <p:sldId id="268" r:id="rId10"/>
    <p:sldId id="263" r:id="rId11"/>
    <p:sldId id="271" r:id="rId12"/>
    <p:sldId id="264" r:id="rId13"/>
    <p:sldId id="273" r:id="rId14"/>
    <p:sldId id="270" r:id="rId15"/>
    <p:sldId id="274" r:id="rId1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A6EC-C158-44B5-878B-EB5DD30770FF}" type="datetimeFigureOut">
              <a:rPr lang="it-IT" smtClean="0"/>
              <a:pPr/>
              <a:t>21/11/2017</a:t>
            </a:fld>
            <a:endParaRPr lang="it-IT" dirty="0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1141-B6EB-45E7-BBEB-BB4BDD57719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A6EC-C158-44B5-878B-EB5DD30770FF}" type="datetimeFigureOut">
              <a:rPr lang="it-IT" smtClean="0"/>
              <a:pPr/>
              <a:t>21/11/2017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1141-B6EB-45E7-BBEB-BB4BDD57719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A6EC-C158-44B5-878B-EB5DD30770FF}" type="datetimeFigureOut">
              <a:rPr lang="it-IT" smtClean="0"/>
              <a:pPr/>
              <a:t>21/11/2017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1141-B6EB-45E7-BBEB-BB4BDD57719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A6EC-C158-44B5-878B-EB5DD30770FF}" type="datetimeFigureOut">
              <a:rPr lang="it-IT" smtClean="0"/>
              <a:pPr/>
              <a:t>21/11/2017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1141-B6EB-45E7-BBEB-BB4BDD57719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A6EC-C158-44B5-878B-EB5DD30770FF}" type="datetimeFigureOut">
              <a:rPr lang="it-IT" smtClean="0"/>
              <a:pPr/>
              <a:t>21/11/2017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1141-B6EB-45E7-BBEB-BB4BDD57719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A6EC-C158-44B5-878B-EB5DD30770FF}" type="datetimeFigureOut">
              <a:rPr lang="it-IT" smtClean="0"/>
              <a:pPr/>
              <a:t>21/11/2017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1141-B6EB-45E7-BBEB-BB4BDD57719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A6EC-C158-44B5-878B-EB5DD30770FF}" type="datetimeFigureOut">
              <a:rPr lang="it-IT" smtClean="0"/>
              <a:pPr/>
              <a:t>21/11/2017</a:t>
            </a:fld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1141-B6EB-45E7-BBEB-BB4BDD57719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A6EC-C158-44B5-878B-EB5DD30770FF}" type="datetimeFigureOut">
              <a:rPr lang="it-IT" smtClean="0"/>
              <a:pPr/>
              <a:t>21/11/2017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1141-B6EB-45E7-BBEB-BB4BDD57719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A6EC-C158-44B5-878B-EB5DD30770FF}" type="datetimeFigureOut">
              <a:rPr lang="it-IT" smtClean="0"/>
              <a:pPr/>
              <a:t>21/11/2017</a:t>
            </a:fld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1141-B6EB-45E7-BBEB-BB4BDD57719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A6EC-C158-44B5-878B-EB5DD30770FF}" type="datetimeFigureOut">
              <a:rPr lang="it-IT" smtClean="0"/>
              <a:pPr/>
              <a:t>21/11/2017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1141-B6EB-45E7-BBEB-BB4BDD577192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taglia e arrotonda singolo angolo rettangol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Triangolo rettango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A6EC-C158-44B5-878B-EB5DD30770FF}" type="datetimeFigureOut">
              <a:rPr lang="it-IT" smtClean="0"/>
              <a:pPr/>
              <a:t>21/11/2017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0831141-B6EB-45E7-BBEB-BB4BDD577192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dirty="0" smtClean="0"/>
              <a:t>Fare clic sull'icona per inserire un'immagine</a:t>
            </a:r>
            <a:endParaRPr kumimoji="0" lang="en-US" dirty="0"/>
          </a:p>
        </p:txBody>
      </p:sp>
      <p:sp>
        <p:nvSpPr>
          <p:cNvPr id="10" name="Figura a mano liber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igura a mano liber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6E4A6EC-C158-44B5-878B-EB5DD30770FF}" type="datetimeFigureOut">
              <a:rPr lang="it-IT" smtClean="0"/>
              <a:pPr/>
              <a:t>21/11/2017</a:t>
            </a:fld>
            <a:endParaRPr lang="it-IT" dirty="0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0831141-B6EB-45E7-BBEB-BB4BDD577192}" type="slidenum">
              <a:rPr lang="it-IT" smtClean="0"/>
              <a:pPr/>
              <a:t>‹N›</a:t>
            </a:fld>
            <a:endParaRPr lang="it-IT" dirty="0"/>
          </a:p>
        </p:txBody>
      </p:sp>
      <p:grpSp>
        <p:nvGrpSpPr>
          <p:cNvPr id="2" name="Grup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g"/><Relationship Id="rId5" Type="http://schemas.openxmlformats.org/officeDocument/2006/relationships/image" Target="../media/image5.pn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8.jpeg"/><Relationship Id="rId4" Type="http://schemas.openxmlformats.org/officeDocument/2006/relationships/image" Target="../media/image17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2379814" y="165722"/>
            <a:ext cx="46434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Progetto </a:t>
            </a:r>
          </a:p>
          <a:p>
            <a:pPr algn="ctr"/>
            <a:r>
              <a:rPr lang="it-IT" b="1" dirty="0"/>
              <a:t>“Delfini Guardiani dell’Arcipelago delle Isole Eolie”</a:t>
            </a:r>
          </a:p>
          <a:p>
            <a:pPr algn="ctr"/>
            <a:r>
              <a:rPr lang="it-IT" dirty="0"/>
              <a:t>A.S. - 2017/18</a:t>
            </a:r>
          </a:p>
          <a:p>
            <a:pPr algn="ctr"/>
            <a:endParaRPr lang="it-IT" dirty="0"/>
          </a:p>
        </p:txBody>
      </p:sp>
      <p:pic>
        <p:nvPicPr>
          <p:cNvPr id="7" name="Immagin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96" y="357166"/>
            <a:ext cx="1441803" cy="632178"/>
          </a:xfrm>
          <a:prstGeom prst="rect">
            <a:avLst/>
          </a:prstGeom>
        </p:spPr>
      </p:pic>
      <p:pic>
        <p:nvPicPr>
          <p:cNvPr id="2" name="Picture 2" descr="C:\Users\Maria\Downloads\IMG_6428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1484784"/>
            <a:ext cx="5929354" cy="4447016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0958" y="291442"/>
            <a:ext cx="1502147" cy="683287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6176" y="6397650"/>
            <a:ext cx="2987824" cy="50718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979712" y="357166"/>
            <a:ext cx="52565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Progetto </a:t>
            </a:r>
            <a:endParaRPr lang="it-IT" b="1" dirty="0" smtClean="0"/>
          </a:p>
          <a:p>
            <a:pPr algn="ctr"/>
            <a:r>
              <a:rPr lang="it-IT" b="1" dirty="0" smtClean="0"/>
              <a:t>“</a:t>
            </a:r>
            <a:r>
              <a:rPr lang="it-IT" b="1" dirty="0"/>
              <a:t>Delfini </a:t>
            </a:r>
            <a:r>
              <a:rPr lang="it-IT" b="1" dirty="0" smtClean="0"/>
              <a:t>Guardiani dell’Arcipelago delle Isole Eolie ”</a:t>
            </a:r>
          </a:p>
          <a:p>
            <a:pPr algn="ctr"/>
            <a:r>
              <a:rPr lang="it-IT" dirty="0"/>
              <a:t>A.S. - 2017/18</a:t>
            </a:r>
          </a:p>
          <a:p>
            <a:pPr algn="ctr"/>
            <a:endParaRPr lang="it-IT" dirty="0"/>
          </a:p>
        </p:txBody>
      </p:sp>
      <p:pic>
        <p:nvPicPr>
          <p:cNvPr id="7" name="Immagin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285728"/>
            <a:ext cx="1441803" cy="632178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107504" y="1465162"/>
            <a:ext cx="57253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 smtClean="0"/>
              <a:t>Data:……………………………..</a:t>
            </a:r>
          </a:p>
          <a:p>
            <a:r>
              <a:rPr lang="it-IT" b="1" i="1" dirty="0" smtClean="0"/>
              <a:t>I </a:t>
            </a:r>
            <a:r>
              <a:rPr lang="it-IT" b="1" i="1" dirty="0"/>
              <a:t>i</a:t>
            </a:r>
            <a:r>
              <a:rPr lang="it-IT" b="1" i="1" dirty="0" smtClean="0"/>
              <a:t>ncontro</a:t>
            </a:r>
            <a:endParaRPr lang="it-IT" b="1" i="1" dirty="0" smtClean="0"/>
          </a:p>
          <a:p>
            <a:r>
              <a:rPr lang="it-IT" b="1" i="1" dirty="0" smtClean="0"/>
              <a:t>Tema </a:t>
            </a:r>
            <a:r>
              <a:rPr lang="it-IT" b="1" i="1" dirty="0" smtClean="0"/>
              <a:t> </a:t>
            </a:r>
            <a:endParaRPr lang="it-IT" b="1" i="1" dirty="0" smtClean="0"/>
          </a:p>
          <a:p>
            <a:r>
              <a:rPr lang="it-IT" i="1" dirty="0" smtClean="0">
                <a:solidFill>
                  <a:srgbClr val="FFFF00"/>
                </a:solidFill>
              </a:rPr>
              <a:t>“</a:t>
            </a:r>
            <a:r>
              <a:rPr lang="it-IT" sz="2400" b="1" i="1" u="sng" dirty="0" smtClean="0">
                <a:solidFill>
                  <a:srgbClr val="FFFF00"/>
                </a:solidFill>
              </a:rPr>
              <a:t>I cambiamenti climatici</a:t>
            </a:r>
            <a:r>
              <a:rPr lang="it-IT" b="1" i="1" u="sng" dirty="0" smtClean="0">
                <a:solidFill>
                  <a:srgbClr val="FFFF00"/>
                </a:solidFill>
              </a:rPr>
              <a:t>”</a:t>
            </a:r>
          </a:p>
          <a:p>
            <a:endParaRPr lang="it-IT" b="1" i="1" u="sng" dirty="0" smtClean="0">
              <a:solidFill>
                <a:srgbClr val="FFFF00"/>
              </a:solidFill>
            </a:endParaRPr>
          </a:p>
          <a:p>
            <a:pPr marL="285750" indent="-285750">
              <a:buFontTx/>
              <a:buChar char="-"/>
            </a:pPr>
            <a:r>
              <a:rPr lang="it-IT" b="1" i="1" dirty="0" smtClean="0">
                <a:solidFill>
                  <a:srgbClr val="FFFF00"/>
                </a:solidFill>
              </a:rPr>
              <a:t>Studio delle cause e delle conseguenze </a:t>
            </a:r>
          </a:p>
          <a:p>
            <a:r>
              <a:rPr lang="it-IT" b="1" i="1" dirty="0" smtClean="0">
                <a:solidFill>
                  <a:srgbClr val="FFFF00"/>
                </a:solidFill>
              </a:rPr>
              <a:t>      dei </a:t>
            </a:r>
            <a:r>
              <a:rPr lang="it-IT" b="1" i="1" dirty="0" smtClean="0">
                <a:solidFill>
                  <a:srgbClr val="FFFF00"/>
                </a:solidFill>
              </a:rPr>
              <a:t>cambiamenti climatici</a:t>
            </a:r>
          </a:p>
          <a:p>
            <a:pPr marL="285750" indent="-285750">
              <a:buFontTx/>
              <a:buChar char="-"/>
            </a:pPr>
            <a:r>
              <a:rPr lang="it-IT" b="1" i="1" dirty="0" smtClean="0">
                <a:solidFill>
                  <a:srgbClr val="FFFF00"/>
                </a:solidFill>
              </a:rPr>
              <a:t>Il Mare e le specie aliene </a:t>
            </a:r>
            <a:r>
              <a:rPr lang="it-IT" i="1" dirty="0" smtClean="0"/>
              <a:t>　</a:t>
            </a:r>
          </a:p>
          <a:p>
            <a:pPr marL="285750" indent="-285750">
              <a:buFontTx/>
              <a:buChar char="-"/>
            </a:pPr>
            <a:r>
              <a:rPr lang="it-IT" b="1" i="1" dirty="0" smtClean="0">
                <a:solidFill>
                  <a:srgbClr val="8E0000"/>
                </a:solidFill>
              </a:rPr>
              <a:t>Esercitazione:</a:t>
            </a:r>
            <a:r>
              <a:rPr lang="it-IT" b="1" i="1" dirty="0">
                <a:solidFill>
                  <a:srgbClr val="8E0000"/>
                </a:solidFill>
              </a:rPr>
              <a:t> </a:t>
            </a:r>
            <a:r>
              <a:rPr lang="it-IT" b="1" i="1" dirty="0" smtClean="0">
                <a:solidFill>
                  <a:srgbClr val="8E0000"/>
                </a:solidFill>
              </a:rPr>
              <a:t>Costruire una stazione metereologica </a:t>
            </a:r>
          </a:p>
          <a:p>
            <a:pPr marL="285750" indent="-285750">
              <a:buFontTx/>
              <a:buChar char="-"/>
            </a:pPr>
            <a:r>
              <a:rPr lang="it-IT" b="1" i="1" dirty="0">
                <a:solidFill>
                  <a:srgbClr val="8E0000"/>
                </a:solidFill>
              </a:rPr>
              <a:t>G</a:t>
            </a:r>
            <a:r>
              <a:rPr lang="it-IT" b="1" i="1" dirty="0" smtClean="0">
                <a:solidFill>
                  <a:srgbClr val="8E0000"/>
                </a:solidFill>
              </a:rPr>
              <a:t>ioco didattico : «</a:t>
            </a:r>
            <a:r>
              <a:rPr lang="it-IT" b="1" i="1" dirty="0">
                <a:solidFill>
                  <a:srgbClr val="8E0000"/>
                </a:solidFill>
              </a:rPr>
              <a:t>C</a:t>
            </a:r>
            <a:r>
              <a:rPr lang="it-IT" b="1" i="1" dirty="0" smtClean="0">
                <a:solidFill>
                  <a:srgbClr val="8E0000"/>
                </a:solidFill>
              </a:rPr>
              <a:t>onoscere le specie del Mediterraneo»</a:t>
            </a:r>
          </a:p>
          <a:p>
            <a:r>
              <a:rPr lang="it-IT" dirty="0" smtClean="0"/>
              <a:t>(gioco strutturato </a:t>
            </a:r>
            <a:r>
              <a:rPr lang="it-IT" dirty="0" smtClean="0"/>
              <a:t>nella creazione di un finto bacino con </a:t>
            </a:r>
            <a:r>
              <a:rPr lang="it-IT" dirty="0" smtClean="0"/>
              <a:t>piccoli </a:t>
            </a:r>
            <a:r>
              <a:rPr lang="it-IT" dirty="0"/>
              <a:t>esemplari da recuperare grazie a dei </a:t>
            </a:r>
            <a:r>
              <a:rPr lang="it-IT" dirty="0" smtClean="0"/>
              <a:t>magneti per conoscere le </a:t>
            </a:r>
            <a:r>
              <a:rPr lang="it-IT" dirty="0"/>
              <a:t>caratteristiche </a:t>
            </a:r>
            <a:r>
              <a:rPr lang="it-IT" dirty="0" smtClean="0"/>
              <a:t>delle specie  tipiche del </a:t>
            </a:r>
            <a:r>
              <a:rPr lang="it-IT" dirty="0"/>
              <a:t>Mediterraneo e quelle delle specie aliene e per comprendere i concetti di stagionalità e specie protette)</a:t>
            </a:r>
          </a:p>
          <a:p>
            <a:r>
              <a:rPr lang="it-IT" b="1" i="1" dirty="0" smtClean="0">
                <a:solidFill>
                  <a:srgbClr val="8E0000"/>
                </a:solidFill>
              </a:rPr>
              <a:t>Uscita a conclusione delle spiegazioni ed incontro</a:t>
            </a:r>
          </a:p>
          <a:p>
            <a:r>
              <a:rPr lang="it-IT" b="1" i="1" dirty="0">
                <a:solidFill>
                  <a:srgbClr val="8E0000"/>
                </a:solidFill>
              </a:rPr>
              <a:t>c</a:t>
            </a:r>
            <a:r>
              <a:rPr lang="it-IT" b="1" i="1" dirty="0" smtClean="0">
                <a:solidFill>
                  <a:srgbClr val="8E0000"/>
                </a:solidFill>
              </a:rPr>
              <a:t>on i pescatori</a:t>
            </a:r>
          </a:p>
          <a:p>
            <a:endParaRPr lang="it-IT" b="1" i="1" dirty="0" smtClean="0">
              <a:solidFill>
                <a:srgbClr val="8E0000"/>
              </a:solidFill>
            </a:endParaRPr>
          </a:p>
          <a:p>
            <a:endParaRPr lang="it-IT" b="1" i="1" dirty="0">
              <a:solidFill>
                <a:srgbClr val="8E0000"/>
              </a:solidFill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0958" y="291442"/>
            <a:ext cx="1502147" cy="683287"/>
          </a:xfrm>
          <a:prstGeom prst="rect">
            <a:avLst/>
          </a:prstGeom>
        </p:spPr>
      </p:pic>
      <p:pic>
        <p:nvPicPr>
          <p:cNvPr id="1026" name="Picture 2" descr="Risultati immagini per i cambiamenti climatici in itali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525510"/>
            <a:ext cx="2797143" cy="2095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Risultati immagini per i cambiamenti climatici in itali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168" y="4571512"/>
            <a:ext cx="3288937" cy="1548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6176" y="6357686"/>
            <a:ext cx="2987824" cy="50718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2285984" y="357166"/>
            <a:ext cx="48577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/>
              <a:t>Progetto </a:t>
            </a:r>
            <a:endParaRPr lang="it-IT" sz="1600" b="1" dirty="0" smtClean="0"/>
          </a:p>
          <a:p>
            <a:pPr algn="ctr"/>
            <a:r>
              <a:rPr lang="it-IT" sz="1600" b="1" dirty="0" smtClean="0"/>
              <a:t>“</a:t>
            </a:r>
            <a:r>
              <a:rPr lang="it-IT" sz="1600" b="1" dirty="0"/>
              <a:t>Delfini </a:t>
            </a:r>
            <a:r>
              <a:rPr lang="it-IT" sz="1600" b="1" dirty="0" smtClean="0"/>
              <a:t>Guardiani dell’Arcipelago delle Isole Eolie ”</a:t>
            </a:r>
          </a:p>
          <a:p>
            <a:pPr algn="ctr"/>
            <a:r>
              <a:rPr lang="it-IT" dirty="0"/>
              <a:t>A.S. - 2017/18</a:t>
            </a:r>
          </a:p>
          <a:p>
            <a:pPr algn="ctr"/>
            <a:endParaRPr lang="it-IT" dirty="0"/>
          </a:p>
        </p:txBody>
      </p:sp>
      <p:pic>
        <p:nvPicPr>
          <p:cNvPr id="7" name="Immagin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285728"/>
            <a:ext cx="1441803" cy="632178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214282" y="1484784"/>
            <a:ext cx="5725300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 Data……………..</a:t>
            </a:r>
          </a:p>
          <a:p>
            <a:r>
              <a:rPr lang="it-IT" b="1" dirty="0" smtClean="0"/>
              <a:t>II </a:t>
            </a:r>
            <a:r>
              <a:rPr lang="it-IT" b="1" dirty="0" smtClean="0"/>
              <a:t>incontro </a:t>
            </a:r>
            <a:endParaRPr lang="it-IT" b="1" dirty="0"/>
          </a:p>
          <a:p>
            <a:r>
              <a:rPr lang="it-IT" b="1" dirty="0" smtClean="0"/>
              <a:t>Tema</a:t>
            </a:r>
          </a:p>
          <a:p>
            <a:r>
              <a:rPr lang="it-IT" sz="2400" b="1" dirty="0" smtClean="0">
                <a:solidFill>
                  <a:srgbClr val="FFFF00"/>
                </a:solidFill>
              </a:rPr>
              <a:t>« Mare Mostro»</a:t>
            </a:r>
          </a:p>
          <a:p>
            <a:endParaRPr lang="it-IT" b="1" dirty="0">
              <a:solidFill>
                <a:srgbClr val="FFFF00"/>
              </a:solidFill>
            </a:endParaRPr>
          </a:p>
          <a:p>
            <a:r>
              <a:rPr lang="it-IT" b="1" dirty="0" smtClean="0">
                <a:solidFill>
                  <a:srgbClr val="FFFF00"/>
                </a:solidFill>
              </a:rPr>
              <a:t>Studio delle cause </a:t>
            </a:r>
            <a:r>
              <a:rPr lang="it-IT" b="1" dirty="0" smtClean="0">
                <a:solidFill>
                  <a:srgbClr val="FFFF00"/>
                </a:solidFill>
              </a:rPr>
              <a:t>e degli effetti</a:t>
            </a:r>
            <a:endParaRPr lang="it-IT" b="1" dirty="0" smtClean="0">
              <a:solidFill>
                <a:srgbClr val="FFFF00"/>
              </a:solidFill>
            </a:endParaRPr>
          </a:p>
          <a:p>
            <a:r>
              <a:rPr lang="it-IT" b="1" dirty="0" smtClean="0">
                <a:solidFill>
                  <a:srgbClr val="FFFF00"/>
                </a:solidFill>
              </a:rPr>
              <a:t> </a:t>
            </a:r>
            <a:r>
              <a:rPr lang="it-IT" b="1" dirty="0" smtClean="0">
                <a:solidFill>
                  <a:srgbClr val="FFFF00"/>
                </a:solidFill>
              </a:rPr>
              <a:t>derivanti dall’inquinamento </a:t>
            </a:r>
            <a:r>
              <a:rPr lang="it-IT" b="1" dirty="0" smtClean="0">
                <a:solidFill>
                  <a:srgbClr val="FFFF00"/>
                </a:solidFill>
              </a:rPr>
              <a:t>della plastica</a:t>
            </a:r>
          </a:p>
          <a:p>
            <a:endParaRPr lang="it-IT" b="1" dirty="0" smtClean="0">
              <a:solidFill>
                <a:srgbClr val="FFFF00"/>
              </a:solidFill>
            </a:endParaRPr>
          </a:p>
          <a:p>
            <a:pPr marL="285750" indent="-285750">
              <a:buFontTx/>
              <a:buChar char="-"/>
            </a:pPr>
            <a:r>
              <a:rPr lang="it-IT" b="1" dirty="0" smtClean="0"/>
              <a:t>Uscita e giornata ecologica di pulizia di </a:t>
            </a:r>
          </a:p>
          <a:p>
            <a:r>
              <a:rPr lang="it-IT" b="1" dirty="0"/>
              <a:t>u</a:t>
            </a:r>
            <a:r>
              <a:rPr lang="it-IT" b="1" dirty="0" smtClean="0"/>
              <a:t>na spiaggia non antropizzata </a:t>
            </a:r>
            <a:endParaRPr lang="it-IT" b="1" dirty="0" smtClean="0"/>
          </a:p>
          <a:p>
            <a:endParaRPr lang="it-IT" b="1" dirty="0" smtClean="0"/>
          </a:p>
          <a:p>
            <a:r>
              <a:rPr lang="it-IT" dirty="0" smtClean="0"/>
              <a:t>Esercitazione</a:t>
            </a:r>
          </a:p>
          <a:p>
            <a:r>
              <a:rPr lang="it-IT" dirty="0" smtClean="0"/>
              <a:t>Applicazione </a:t>
            </a:r>
            <a:r>
              <a:rPr lang="it-IT" dirty="0"/>
              <a:t>del protocollo di campionamento del “Beach </a:t>
            </a:r>
            <a:r>
              <a:rPr lang="it-IT" dirty="0" err="1"/>
              <a:t>Litter</a:t>
            </a:r>
            <a:r>
              <a:rPr lang="it-IT" dirty="0"/>
              <a:t>” secondo le linee guida del gruppo tecnico della MSFD (</a:t>
            </a:r>
            <a:r>
              <a:rPr lang="it-IT" dirty="0" err="1"/>
              <a:t>Guidance</a:t>
            </a:r>
            <a:r>
              <a:rPr lang="it-IT" dirty="0"/>
              <a:t> on </a:t>
            </a:r>
            <a:r>
              <a:rPr lang="it-IT" dirty="0" err="1"/>
              <a:t>Monitoring</a:t>
            </a:r>
            <a:r>
              <a:rPr lang="it-IT" dirty="0"/>
              <a:t> of Marine </a:t>
            </a:r>
            <a:r>
              <a:rPr lang="it-IT" dirty="0" err="1"/>
              <a:t>Litter</a:t>
            </a:r>
            <a:r>
              <a:rPr lang="it-IT" dirty="0"/>
              <a:t> in </a:t>
            </a:r>
            <a:r>
              <a:rPr lang="it-IT" dirty="0" err="1"/>
              <a:t>EuropeanSeas</a:t>
            </a:r>
            <a:r>
              <a:rPr lang="it-IT" dirty="0"/>
              <a:t> - MSFD Technical </a:t>
            </a:r>
            <a:r>
              <a:rPr lang="it-IT" dirty="0" err="1"/>
              <a:t>Subgroup</a:t>
            </a:r>
            <a:r>
              <a:rPr lang="it-IT" dirty="0"/>
              <a:t> </a:t>
            </a:r>
            <a:r>
              <a:rPr lang="it-IT" dirty="0" smtClean="0"/>
              <a:t>on Marine </a:t>
            </a:r>
            <a:r>
              <a:rPr lang="it-IT" dirty="0" err="1"/>
              <a:t>Litter</a:t>
            </a:r>
            <a:r>
              <a:rPr lang="it-IT" dirty="0"/>
              <a:t> </a:t>
            </a:r>
            <a:r>
              <a:rPr lang="it-IT" dirty="0" smtClean="0"/>
              <a:t>2013 con raccolta dei rifiuti, pesatura, catalogazione e report finale)</a:t>
            </a:r>
            <a:endParaRPr lang="it-IT" dirty="0"/>
          </a:p>
          <a:p>
            <a:endParaRPr lang="it-IT" b="1" dirty="0" smtClean="0"/>
          </a:p>
          <a:p>
            <a:r>
              <a:rPr lang="it-IT" b="1" dirty="0" smtClean="0"/>
              <a:t>　</a:t>
            </a:r>
            <a:br>
              <a:rPr lang="it-IT" b="1" dirty="0" smtClean="0"/>
            </a:br>
            <a:endParaRPr lang="it-IT" b="1" dirty="0" smtClean="0"/>
          </a:p>
          <a:p>
            <a:endParaRPr lang="it-IT" b="1" dirty="0" smtClean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0958" y="291442"/>
            <a:ext cx="1502147" cy="683287"/>
          </a:xfrm>
          <a:prstGeom prst="rect">
            <a:avLst/>
          </a:prstGeom>
        </p:spPr>
      </p:pic>
      <p:pic>
        <p:nvPicPr>
          <p:cNvPr id="2050" name="Picture 2" descr="Risultati immagini per mare Mostr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8666" y="1844825"/>
            <a:ext cx="2839172" cy="3312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6176" y="6347258"/>
            <a:ext cx="2987824" cy="507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2377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2428860" y="642918"/>
            <a:ext cx="485778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/>
              <a:t>Progetto </a:t>
            </a:r>
            <a:endParaRPr lang="it-IT" sz="1600" b="1" dirty="0" smtClean="0"/>
          </a:p>
          <a:p>
            <a:pPr algn="ctr"/>
            <a:r>
              <a:rPr lang="it-IT" sz="1600" b="1" dirty="0" smtClean="0"/>
              <a:t>“</a:t>
            </a:r>
            <a:r>
              <a:rPr lang="it-IT" sz="1600" b="1" dirty="0"/>
              <a:t>Delfini </a:t>
            </a:r>
            <a:r>
              <a:rPr lang="it-IT" sz="1600" b="1" dirty="0" smtClean="0"/>
              <a:t>Guardiani dell’Arcipelago delle Eolie”</a:t>
            </a:r>
          </a:p>
          <a:p>
            <a:pPr algn="ctr"/>
            <a:r>
              <a:rPr lang="it-IT" dirty="0"/>
              <a:t>A.S. - 2017/18</a:t>
            </a:r>
          </a:p>
          <a:p>
            <a:pPr algn="ctr"/>
            <a:endParaRPr lang="it-IT" dirty="0"/>
          </a:p>
        </p:txBody>
      </p:sp>
      <p:pic>
        <p:nvPicPr>
          <p:cNvPr id="7" name="Immagin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357166"/>
            <a:ext cx="1441803" cy="632178"/>
          </a:xfrm>
          <a:prstGeom prst="rect">
            <a:avLst/>
          </a:prstGeom>
        </p:spPr>
      </p:pic>
      <p:sp>
        <p:nvSpPr>
          <p:cNvPr id="8" name="Rettangolo 7"/>
          <p:cNvSpPr/>
          <p:nvPr/>
        </p:nvSpPr>
        <p:spPr>
          <a:xfrm>
            <a:off x="118075" y="1264906"/>
            <a:ext cx="4813965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sz="2000" dirty="0" smtClean="0"/>
          </a:p>
          <a:p>
            <a:r>
              <a:rPr lang="it-IT" sz="2000" dirty="0" smtClean="0"/>
              <a:t>Data</a:t>
            </a:r>
            <a:r>
              <a:rPr lang="it-IT" sz="2000" dirty="0" smtClean="0"/>
              <a:t>………………</a:t>
            </a:r>
            <a:br>
              <a:rPr lang="it-IT" sz="2000" dirty="0" smtClean="0"/>
            </a:br>
            <a:r>
              <a:rPr lang="it-IT" sz="2000" dirty="0" smtClean="0"/>
              <a:t>III</a:t>
            </a:r>
            <a:r>
              <a:rPr lang="it-IT" sz="2000" dirty="0" smtClean="0"/>
              <a:t> </a:t>
            </a:r>
            <a:r>
              <a:rPr lang="it-IT" b="1" dirty="0" smtClean="0"/>
              <a:t>incontro </a:t>
            </a:r>
          </a:p>
          <a:p>
            <a:r>
              <a:rPr lang="it-IT" b="1" dirty="0" smtClean="0"/>
              <a:t>Tema</a:t>
            </a:r>
            <a:endParaRPr lang="it-IT" b="1" dirty="0"/>
          </a:p>
          <a:p>
            <a:r>
              <a:rPr lang="it-IT" sz="2400" b="1" dirty="0" smtClean="0">
                <a:solidFill>
                  <a:srgbClr val="FFFF00"/>
                </a:solidFill>
              </a:rPr>
              <a:t>L’isola </a:t>
            </a:r>
            <a:r>
              <a:rPr lang="it-IT" sz="2400" b="1" dirty="0" smtClean="0">
                <a:solidFill>
                  <a:srgbClr val="FFFF00"/>
                </a:solidFill>
              </a:rPr>
              <a:t>del tesoro</a:t>
            </a:r>
          </a:p>
          <a:p>
            <a:r>
              <a:rPr lang="it-IT" sz="2400" b="1" dirty="0" smtClean="0">
                <a:solidFill>
                  <a:srgbClr val="FFFF00"/>
                </a:solidFill>
              </a:rPr>
              <a:t>Concorso Fotografico</a:t>
            </a:r>
          </a:p>
          <a:p>
            <a:endParaRPr lang="it-IT" sz="1400" b="1" dirty="0" smtClean="0"/>
          </a:p>
          <a:p>
            <a:r>
              <a:rPr lang="it-IT" sz="1400" b="1" dirty="0" smtClean="0"/>
              <a:t>- Breve seminario in aula sull’uso della macchina fotografica </a:t>
            </a:r>
            <a:r>
              <a:rPr lang="it-IT" sz="1400" b="1" dirty="0" smtClean="0"/>
              <a:t>(con macchinette </a:t>
            </a:r>
            <a:r>
              <a:rPr lang="it-IT" sz="1400" b="1" dirty="0" smtClean="0"/>
              <a:t>digitali compatte)</a:t>
            </a:r>
          </a:p>
          <a:p>
            <a:r>
              <a:rPr lang="it-IT" sz="1400" b="1" dirty="0" smtClean="0"/>
              <a:t>Al </a:t>
            </a:r>
            <a:r>
              <a:rPr lang="it-IT" sz="1400" b="1" dirty="0"/>
              <a:t>concorso saranno </a:t>
            </a:r>
            <a:r>
              <a:rPr lang="it-IT" sz="1400" b="1" dirty="0" smtClean="0"/>
              <a:t>dati 4 </a:t>
            </a:r>
            <a:r>
              <a:rPr lang="it-IT" sz="1400" b="1" dirty="0"/>
              <a:t>temi </a:t>
            </a:r>
            <a:r>
              <a:rPr lang="it-IT" sz="1400" b="1" dirty="0" smtClean="0"/>
              <a:t>fotografici</a:t>
            </a:r>
          </a:p>
          <a:p>
            <a:r>
              <a:rPr lang="it-IT" sz="1600" b="1" dirty="0" smtClean="0">
                <a:solidFill>
                  <a:srgbClr val="8E0000"/>
                </a:solidFill>
              </a:rPr>
              <a:t>1. </a:t>
            </a:r>
            <a:r>
              <a:rPr lang="it-IT" b="1" dirty="0" smtClean="0">
                <a:solidFill>
                  <a:srgbClr val="8E0000"/>
                </a:solidFill>
              </a:rPr>
              <a:t>Come è profondo il mare </a:t>
            </a:r>
          </a:p>
          <a:p>
            <a:r>
              <a:rPr lang="it-IT" b="1" dirty="0" smtClean="0">
                <a:solidFill>
                  <a:srgbClr val="8E0000"/>
                </a:solidFill>
              </a:rPr>
              <a:t>2. Il  posto delle fate</a:t>
            </a:r>
          </a:p>
          <a:p>
            <a:r>
              <a:rPr lang="it-IT" b="1" dirty="0" smtClean="0">
                <a:solidFill>
                  <a:srgbClr val="8E0000"/>
                </a:solidFill>
              </a:rPr>
              <a:t>3. A Km O</a:t>
            </a:r>
          </a:p>
          <a:p>
            <a:r>
              <a:rPr lang="it-IT" b="1" dirty="0" smtClean="0">
                <a:solidFill>
                  <a:srgbClr val="8E0000"/>
                </a:solidFill>
              </a:rPr>
              <a:t>4. Sguardi vissuti</a:t>
            </a:r>
            <a:endParaRPr lang="it-IT" b="1" dirty="0">
              <a:solidFill>
                <a:srgbClr val="8E0000"/>
              </a:solidFill>
            </a:endParaRPr>
          </a:p>
          <a:p>
            <a:pPr algn="just"/>
            <a:r>
              <a:rPr lang="it-IT" sz="1400" b="1" dirty="0" smtClean="0"/>
              <a:t>Nel corso di una </a:t>
            </a:r>
            <a:r>
              <a:rPr lang="it-IT" sz="1400" b="1" dirty="0" smtClean="0"/>
              <a:t>passeggiata, coerentemente </a:t>
            </a:r>
            <a:r>
              <a:rPr lang="it-IT" sz="1400" b="1" dirty="0" smtClean="0"/>
              <a:t>con i </a:t>
            </a:r>
            <a:r>
              <a:rPr lang="it-IT" sz="1400" b="1" dirty="0" smtClean="0"/>
              <a:t>temi assegnati, </a:t>
            </a:r>
            <a:r>
              <a:rPr lang="it-IT" sz="1400" b="1" dirty="0" smtClean="0"/>
              <a:t>gli studenti separati in </a:t>
            </a:r>
            <a:r>
              <a:rPr lang="it-IT" sz="1400" b="1" dirty="0" smtClean="0"/>
              <a:t>piccoli </a:t>
            </a:r>
            <a:r>
              <a:rPr lang="it-IT" sz="1400" b="1" dirty="0" smtClean="0"/>
              <a:t>gruppi </a:t>
            </a:r>
            <a:r>
              <a:rPr lang="it-IT" sz="1400" b="1" dirty="0" smtClean="0"/>
              <a:t>e guidati </a:t>
            </a:r>
            <a:r>
              <a:rPr lang="it-IT" sz="1400" b="1" dirty="0" smtClean="0"/>
              <a:t>da un operatore scatteranno </a:t>
            </a:r>
            <a:r>
              <a:rPr lang="it-IT" sz="1400" b="1" dirty="0" smtClean="0"/>
              <a:t>delle foto.</a:t>
            </a:r>
          </a:p>
          <a:p>
            <a:pPr algn="just"/>
            <a:r>
              <a:rPr lang="it-IT" sz="1400" b="1" dirty="0" smtClean="0"/>
              <a:t> </a:t>
            </a:r>
            <a:r>
              <a:rPr lang="it-IT" sz="1400" b="1" dirty="0" smtClean="0"/>
              <a:t>Le immagini saranno selezionate </a:t>
            </a:r>
            <a:r>
              <a:rPr lang="it-IT" sz="1400" b="1" dirty="0" smtClean="0"/>
              <a:t>e </a:t>
            </a:r>
            <a:r>
              <a:rPr lang="it-IT" sz="1400" b="1" dirty="0" smtClean="0"/>
              <a:t>ne saranno scelte 4 per ogni classe. Le foto serviranno </a:t>
            </a:r>
            <a:r>
              <a:rPr lang="it-IT" sz="1400" b="1" dirty="0" smtClean="0"/>
              <a:t>ad allestire una </a:t>
            </a:r>
            <a:r>
              <a:rPr lang="it-IT" sz="1400" b="1" dirty="0" smtClean="0"/>
              <a:t>mostra </a:t>
            </a:r>
            <a:r>
              <a:rPr lang="it-IT" sz="1400" b="1" dirty="0" smtClean="0"/>
              <a:t> che farà parte del programma dell’evento finale.</a:t>
            </a:r>
            <a:endParaRPr lang="it-IT" sz="1400" b="1" dirty="0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0958" y="291442"/>
            <a:ext cx="1502147" cy="683287"/>
          </a:xfrm>
          <a:prstGeom prst="rect">
            <a:avLst/>
          </a:prstGeom>
        </p:spPr>
      </p:pic>
      <p:pic>
        <p:nvPicPr>
          <p:cNvPr id="11" name="Picture 2" descr="C:\Users\Maria\AppData\Local\Temp\Rar$DIa0.431\_DSC239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617320"/>
            <a:ext cx="3648756" cy="2315361"/>
          </a:xfrm>
          <a:prstGeom prst="rect">
            <a:avLst/>
          </a:prstGeom>
          <a:noFill/>
        </p:spPr>
      </p:pic>
      <p:pic>
        <p:nvPicPr>
          <p:cNvPr id="12" name="Picture 2" descr="C:\Users\Maria\Desktop\sistemazione aprile 15\sistemazione maggio 2015\marevivo vulcano\20150416_1540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11321" y="4118360"/>
            <a:ext cx="3675299" cy="2232459"/>
          </a:xfrm>
          <a:prstGeom prst="rect">
            <a:avLst/>
          </a:prstGeom>
          <a:noFill/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6176" y="6350819"/>
            <a:ext cx="2987824" cy="507181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2428860" y="642918"/>
            <a:ext cx="485778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/>
              <a:t>Progetto </a:t>
            </a:r>
            <a:endParaRPr lang="it-IT" sz="1600" b="1" dirty="0" smtClean="0"/>
          </a:p>
          <a:p>
            <a:pPr algn="ctr"/>
            <a:r>
              <a:rPr lang="it-IT" sz="1600" b="1" dirty="0" smtClean="0"/>
              <a:t>“</a:t>
            </a:r>
            <a:r>
              <a:rPr lang="it-IT" sz="1600" b="1" dirty="0"/>
              <a:t>Delfini </a:t>
            </a:r>
            <a:r>
              <a:rPr lang="it-IT" sz="1600" b="1" dirty="0" smtClean="0"/>
              <a:t>Guardiani dell’Arcipelago delle Eolie”</a:t>
            </a:r>
          </a:p>
          <a:p>
            <a:pPr algn="ctr"/>
            <a:r>
              <a:rPr lang="it-IT" dirty="0"/>
              <a:t>A.S. - 2017/18</a:t>
            </a:r>
          </a:p>
          <a:p>
            <a:pPr algn="ctr"/>
            <a:endParaRPr lang="it-IT" dirty="0"/>
          </a:p>
        </p:txBody>
      </p:sp>
      <p:pic>
        <p:nvPicPr>
          <p:cNvPr id="7" name="Immagin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357166"/>
            <a:ext cx="1441803" cy="632178"/>
          </a:xfrm>
          <a:prstGeom prst="rect">
            <a:avLst/>
          </a:prstGeom>
        </p:spPr>
      </p:pic>
      <p:sp>
        <p:nvSpPr>
          <p:cNvPr id="8" name="Rettangolo 7"/>
          <p:cNvSpPr/>
          <p:nvPr/>
        </p:nvSpPr>
        <p:spPr>
          <a:xfrm>
            <a:off x="155575" y="1556792"/>
            <a:ext cx="4529661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 smtClean="0"/>
              <a:t>Data………………</a:t>
            </a:r>
            <a:br>
              <a:rPr lang="it-IT" sz="2000" dirty="0" smtClean="0"/>
            </a:br>
            <a:endParaRPr lang="it-IT" sz="2000" dirty="0"/>
          </a:p>
          <a:p>
            <a:r>
              <a:rPr lang="it-IT" sz="2000" dirty="0" smtClean="0"/>
              <a:t>IV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b="1" dirty="0" smtClean="0"/>
              <a:t>Tema incontro </a:t>
            </a:r>
          </a:p>
          <a:p>
            <a:r>
              <a:rPr lang="it-IT" sz="2400" b="1" dirty="0" smtClean="0">
                <a:solidFill>
                  <a:srgbClr val="FFFF00"/>
                </a:solidFill>
              </a:rPr>
              <a:t> </a:t>
            </a:r>
          </a:p>
          <a:p>
            <a:r>
              <a:rPr lang="it-IT" sz="2400" b="1" dirty="0" smtClean="0">
                <a:solidFill>
                  <a:srgbClr val="FFFF00"/>
                </a:solidFill>
              </a:rPr>
              <a:t>Il </a:t>
            </a:r>
            <a:r>
              <a:rPr lang="it-IT" sz="2400" b="1" dirty="0" err="1" smtClean="0">
                <a:solidFill>
                  <a:srgbClr val="FFFF00"/>
                </a:solidFill>
              </a:rPr>
              <a:t>Bio</a:t>
            </a:r>
            <a:r>
              <a:rPr lang="it-IT" sz="2400" b="1" dirty="0" smtClean="0">
                <a:solidFill>
                  <a:srgbClr val="FFFF00"/>
                </a:solidFill>
              </a:rPr>
              <a:t> TG</a:t>
            </a:r>
          </a:p>
          <a:p>
            <a:endParaRPr lang="it-IT" sz="2400" b="1" dirty="0" smtClean="0">
              <a:solidFill>
                <a:srgbClr val="FFFF00"/>
              </a:solidFill>
            </a:endParaRPr>
          </a:p>
          <a:p>
            <a:r>
              <a:rPr lang="it-IT" sz="2400" b="1" dirty="0" smtClean="0">
                <a:solidFill>
                  <a:srgbClr val="FFFF00"/>
                </a:solidFill>
              </a:rPr>
              <a:t>Dall’isola:</a:t>
            </a:r>
          </a:p>
          <a:p>
            <a:pPr marL="342900" indent="-342900">
              <a:buFontTx/>
              <a:buChar char="-"/>
            </a:pPr>
            <a:r>
              <a:rPr lang="it-IT" sz="2400" b="1" dirty="0" smtClean="0">
                <a:solidFill>
                  <a:srgbClr val="FFFF00"/>
                </a:solidFill>
              </a:rPr>
              <a:t>Le  Buone Notizie</a:t>
            </a:r>
          </a:p>
          <a:p>
            <a:pPr marL="342900" indent="-342900">
              <a:buFontTx/>
              <a:buChar char="-"/>
            </a:pPr>
            <a:r>
              <a:rPr lang="it-IT" sz="2400" b="1" dirty="0" smtClean="0">
                <a:solidFill>
                  <a:srgbClr val="FFFF00"/>
                </a:solidFill>
              </a:rPr>
              <a:t>Le Cattive Notizie</a:t>
            </a:r>
          </a:p>
          <a:p>
            <a:endParaRPr lang="it-IT" sz="2400" b="1" dirty="0">
              <a:solidFill>
                <a:srgbClr val="FFFF00"/>
              </a:solidFill>
            </a:endParaRPr>
          </a:p>
          <a:p>
            <a:r>
              <a:rPr lang="it-IT" sz="1400" b="1" dirty="0" smtClean="0"/>
              <a:t>Con la collaborazione degli insegnanti e dei genitori si selezioneranno i contenuti dei temi delle attività e gli studenti saranno guidati nelle interviste e nelle visite dei luoghi e dei contesti che caratterizzano le due situazioni.</a:t>
            </a: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4328" y="271166"/>
            <a:ext cx="1502147" cy="683287"/>
          </a:xfrm>
          <a:prstGeom prst="rect">
            <a:avLst/>
          </a:prstGeom>
        </p:spPr>
      </p:pic>
      <p:pic>
        <p:nvPicPr>
          <p:cNvPr id="6146" name="Picture 2" descr="Risultati immagini per plastica in ma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11123">
            <a:off x="6149471" y="1632169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4" descr="Risultati immagini per traghetti eoli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" name="AutoShape 6" descr="Risultati immagini per traghetti eoli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6176" y="6350819"/>
            <a:ext cx="2987824" cy="507181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483" y="3522295"/>
            <a:ext cx="3310153" cy="2482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755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2428860" y="642918"/>
            <a:ext cx="50954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/>
              <a:t>Progetto </a:t>
            </a:r>
            <a:endParaRPr lang="it-IT" sz="1600" b="1" dirty="0" smtClean="0"/>
          </a:p>
          <a:p>
            <a:pPr algn="ctr"/>
            <a:r>
              <a:rPr lang="it-IT" sz="1600" b="1" dirty="0" smtClean="0"/>
              <a:t>“</a:t>
            </a:r>
            <a:r>
              <a:rPr lang="it-IT" sz="1600" b="1" dirty="0"/>
              <a:t>Delfini </a:t>
            </a:r>
            <a:r>
              <a:rPr lang="it-IT" sz="1600" b="1" dirty="0" smtClean="0"/>
              <a:t>Guardiani dell’arcipelago delle Isole Eolie”</a:t>
            </a:r>
          </a:p>
          <a:p>
            <a:pPr algn="ctr"/>
            <a:r>
              <a:rPr lang="it-IT" sz="1600" dirty="0" smtClean="0"/>
              <a:t>A.S. - 2017/18</a:t>
            </a:r>
            <a:endParaRPr lang="it-IT" sz="1600" dirty="0"/>
          </a:p>
        </p:txBody>
      </p:sp>
      <p:pic>
        <p:nvPicPr>
          <p:cNvPr id="7" name="Immagin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357166"/>
            <a:ext cx="1441803" cy="632178"/>
          </a:xfrm>
          <a:prstGeom prst="rect">
            <a:avLst/>
          </a:prstGeom>
        </p:spPr>
      </p:pic>
      <p:sp>
        <p:nvSpPr>
          <p:cNvPr id="24578" name="AutoShape 2" descr="Visualizzazione di IMG-20150522-WA00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56367" y="3429000"/>
            <a:ext cx="3643338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dirty="0" smtClean="0"/>
              <a:t>A bordo delle Navi Scuola della Marina Militare “” gli studenti apprenderanno i fondamenti della navigazione a vela e le regole da osservare per la sicurezza a bordo.</a:t>
            </a:r>
          </a:p>
          <a:p>
            <a:pPr marR="0"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dirty="0" smtClean="0"/>
              <a:t>Ottima occasione per conoscere anche le regole che in navigazione devono essere  osservate per proteggere il mare</a:t>
            </a: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155575" y="1351227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dirty="0" smtClean="0"/>
              <a:t>Data …….</a:t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i="1" dirty="0" smtClean="0"/>
              <a:t>V incontro </a:t>
            </a:r>
            <a:endParaRPr lang="it-IT" i="1" dirty="0" smtClean="0"/>
          </a:p>
          <a:p>
            <a:r>
              <a:rPr lang="it-IT" i="1" dirty="0" smtClean="0"/>
              <a:t>Tema</a:t>
            </a:r>
            <a:endParaRPr lang="it-IT" i="1" dirty="0" smtClean="0"/>
          </a:p>
          <a:p>
            <a:r>
              <a:rPr lang="it-IT" b="1" dirty="0" smtClean="0">
                <a:solidFill>
                  <a:srgbClr val="FFFF00"/>
                </a:solidFill>
              </a:rPr>
              <a:t>“VIA COL VENTO”</a:t>
            </a:r>
            <a:endParaRPr lang="it-IT" dirty="0" smtClean="0">
              <a:solidFill>
                <a:srgbClr val="FFFF00"/>
              </a:solidFill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2428868"/>
            <a:ext cx="4781559" cy="3042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4328" y="271166"/>
            <a:ext cx="1502147" cy="683287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9398" y="6350819"/>
            <a:ext cx="2987824" cy="507181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2078191" y="225151"/>
            <a:ext cx="50954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/>
              <a:t>Progetto </a:t>
            </a:r>
            <a:endParaRPr lang="it-IT" sz="1600" b="1" dirty="0" smtClean="0"/>
          </a:p>
          <a:p>
            <a:pPr algn="ctr"/>
            <a:r>
              <a:rPr lang="it-IT" sz="1600" b="1" dirty="0" smtClean="0"/>
              <a:t>“</a:t>
            </a:r>
            <a:r>
              <a:rPr lang="it-IT" sz="1600" b="1" dirty="0"/>
              <a:t>Delfini </a:t>
            </a:r>
            <a:r>
              <a:rPr lang="it-IT" sz="1600" b="1" dirty="0" smtClean="0"/>
              <a:t>Guardiani dell’arcipelago delle Isole Eolie”</a:t>
            </a:r>
          </a:p>
          <a:p>
            <a:pPr algn="ctr"/>
            <a:r>
              <a:rPr lang="it-IT" sz="1600" dirty="0" smtClean="0"/>
              <a:t>A.S. - 2017/18</a:t>
            </a:r>
            <a:endParaRPr lang="it-IT" sz="1600" dirty="0"/>
          </a:p>
        </p:txBody>
      </p:sp>
      <p:pic>
        <p:nvPicPr>
          <p:cNvPr id="7" name="Immagin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357166"/>
            <a:ext cx="1441803" cy="632178"/>
          </a:xfrm>
          <a:prstGeom prst="rect">
            <a:avLst/>
          </a:prstGeom>
        </p:spPr>
      </p:pic>
      <p:sp>
        <p:nvSpPr>
          <p:cNvPr id="24578" name="AutoShape 2" descr="Visualizzazione di IMG-20150522-WA00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" name="Rettangolo 9"/>
          <p:cNvSpPr/>
          <p:nvPr/>
        </p:nvSpPr>
        <p:spPr>
          <a:xfrm>
            <a:off x="155575" y="1351227"/>
            <a:ext cx="4572000" cy="61247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dirty="0" smtClean="0"/>
              <a:t>Data …….</a:t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b="1" i="1" dirty="0" smtClean="0"/>
              <a:t>V incontro </a:t>
            </a:r>
            <a:r>
              <a:rPr lang="it-IT" i="1" dirty="0" smtClean="0"/>
              <a:t>(In </a:t>
            </a:r>
            <a:r>
              <a:rPr lang="it-IT" i="1" dirty="0" smtClean="0"/>
              <a:t>assenza della venuta della Marina </a:t>
            </a:r>
            <a:r>
              <a:rPr lang="it-IT" i="1" dirty="0" smtClean="0"/>
              <a:t>Militare</a:t>
            </a:r>
            <a:r>
              <a:rPr lang="it-IT" b="1" dirty="0" smtClean="0"/>
              <a:t>)</a:t>
            </a:r>
            <a:endParaRPr lang="it-IT" b="1" dirty="0" smtClean="0"/>
          </a:p>
          <a:p>
            <a:r>
              <a:rPr lang="it-IT" b="1" smtClean="0">
                <a:solidFill>
                  <a:srgbClr val="FFFF00"/>
                </a:solidFill>
              </a:rPr>
              <a:t>Tema</a:t>
            </a:r>
            <a:endParaRPr lang="it-IT" b="1" dirty="0" smtClean="0">
              <a:solidFill>
                <a:srgbClr val="FFFF00"/>
              </a:solidFill>
            </a:endParaRPr>
          </a:p>
          <a:p>
            <a:r>
              <a:rPr lang="it-IT" sz="3200" b="1" dirty="0" smtClean="0">
                <a:solidFill>
                  <a:srgbClr val="8E0000"/>
                </a:solidFill>
              </a:rPr>
              <a:t>Il Mare in una scatola</a:t>
            </a:r>
            <a:endParaRPr lang="it-IT" sz="3200" b="1" dirty="0">
              <a:solidFill>
                <a:srgbClr val="8E0000"/>
              </a:solidFill>
            </a:endParaRPr>
          </a:p>
          <a:p>
            <a:endParaRPr lang="it-IT" b="1" dirty="0" smtClean="0">
              <a:solidFill>
                <a:srgbClr val="FFFF00"/>
              </a:solidFill>
            </a:endParaRPr>
          </a:p>
          <a:p>
            <a:endParaRPr lang="it-IT" b="1" dirty="0">
              <a:solidFill>
                <a:srgbClr val="FFFF00"/>
              </a:solidFill>
            </a:endParaRPr>
          </a:p>
          <a:p>
            <a:r>
              <a:rPr lang="it-IT" b="1" dirty="0" smtClean="0">
                <a:solidFill>
                  <a:srgbClr val="FFFF00"/>
                </a:solidFill>
              </a:rPr>
              <a:t>Esercitazione: Laboratorio a cielo aperto con   Scatola del Mare, piccolo museo ambulante di biologia marina.</a:t>
            </a:r>
          </a:p>
          <a:p>
            <a:endParaRPr lang="it-IT" b="1" dirty="0" smtClean="0">
              <a:solidFill>
                <a:srgbClr val="FFFF00"/>
              </a:solidFill>
            </a:endParaRPr>
          </a:p>
          <a:p>
            <a:r>
              <a:rPr lang="it-IT" b="1" dirty="0" smtClean="0">
                <a:solidFill>
                  <a:srgbClr val="FFFF00"/>
                </a:solidFill>
              </a:rPr>
              <a:t>Gioco didattico: La rete della vita </a:t>
            </a:r>
          </a:p>
          <a:p>
            <a:r>
              <a:rPr lang="it-IT" b="1" dirty="0" smtClean="0">
                <a:solidFill>
                  <a:srgbClr val="FFFF00"/>
                </a:solidFill>
              </a:rPr>
              <a:t>(vedi scheda suggerimenti di ricerca)</a:t>
            </a:r>
          </a:p>
          <a:p>
            <a:endParaRPr lang="it-IT" b="1" dirty="0">
              <a:solidFill>
                <a:srgbClr val="FFFF00"/>
              </a:solidFill>
            </a:endParaRPr>
          </a:p>
          <a:p>
            <a:endParaRPr lang="it-IT" b="1" dirty="0">
              <a:solidFill>
                <a:srgbClr val="FFFF00"/>
              </a:solidFill>
            </a:endParaRPr>
          </a:p>
          <a:p>
            <a:endParaRPr lang="it-IT" b="1" dirty="0" smtClean="0">
              <a:solidFill>
                <a:srgbClr val="FFFF00"/>
              </a:solidFill>
            </a:endParaRPr>
          </a:p>
          <a:p>
            <a:endParaRPr lang="it-IT" b="1" dirty="0">
              <a:solidFill>
                <a:srgbClr val="FFFF00"/>
              </a:solidFill>
            </a:endParaRPr>
          </a:p>
          <a:p>
            <a:endParaRPr lang="it-IT" b="1" dirty="0" smtClean="0">
              <a:solidFill>
                <a:srgbClr val="FFFF00"/>
              </a:solidFill>
            </a:endParaRPr>
          </a:p>
          <a:p>
            <a:endParaRPr lang="it-IT" b="1" dirty="0">
              <a:solidFill>
                <a:srgbClr val="FFFF00"/>
              </a:solidFill>
            </a:endParaRPr>
          </a:p>
          <a:p>
            <a:endParaRPr lang="it-IT" dirty="0" smtClean="0">
              <a:solidFill>
                <a:srgbClr val="FFFF00"/>
              </a:solidFill>
            </a:endParaRP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4327" y="357166"/>
            <a:ext cx="1502147" cy="683287"/>
          </a:xfrm>
          <a:prstGeom prst="rect">
            <a:avLst/>
          </a:prstGeom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7420" y="1361104"/>
            <a:ext cx="3172478" cy="2379359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0057" y="3789040"/>
            <a:ext cx="2847204" cy="2924944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6350819"/>
            <a:ext cx="2987824" cy="507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556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2357422" y="642918"/>
            <a:ext cx="46434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Progetto </a:t>
            </a:r>
          </a:p>
          <a:p>
            <a:pPr algn="ctr"/>
            <a:r>
              <a:rPr lang="it-IT" b="1" dirty="0"/>
              <a:t>“Delfini Guardiani dell’Arcipelago delle Isole Eolie”</a:t>
            </a:r>
          </a:p>
          <a:p>
            <a:pPr algn="ctr"/>
            <a:r>
              <a:rPr lang="it-IT" dirty="0"/>
              <a:t>A.S. - 2017/18</a:t>
            </a:r>
          </a:p>
          <a:p>
            <a:pPr algn="ctr"/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857224" y="1428736"/>
            <a:ext cx="78581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200" dirty="0">
                <a:solidFill>
                  <a:srgbClr val="FFFF00"/>
                </a:solidFill>
              </a:rPr>
              <a:t>Il progetto</a:t>
            </a:r>
          </a:p>
          <a:p>
            <a:endParaRPr lang="it-IT" dirty="0" smtClean="0"/>
          </a:p>
          <a:p>
            <a:endParaRPr lang="it-IT" dirty="0" smtClean="0"/>
          </a:p>
          <a:p>
            <a:pPr algn="just"/>
            <a:r>
              <a:rPr lang="it-IT" sz="2000" i="1" dirty="0" smtClean="0"/>
              <a:t>Il </a:t>
            </a:r>
            <a:r>
              <a:rPr lang="it-IT" sz="2000" i="1" dirty="0"/>
              <a:t>progetto </a:t>
            </a:r>
            <a:r>
              <a:rPr lang="it-IT" sz="2000" i="1" dirty="0" smtClean="0"/>
              <a:t>“</a:t>
            </a:r>
            <a:r>
              <a:rPr lang="it-IT" sz="2000" b="1" i="1" dirty="0" smtClean="0">
                <a:solidFill>
                  <a:srgbClr val="FFFF00"/>
                </a:solidFill>
              </a:rPr>
              <a:t>Delfini </a:t>
            </a:r>
            <a:r>
              <a:rPr lang="it-IT" sz="2000" b="1" i="1" dirty="0">
                <a:solidFill>
                  <a:srgbClr val="FFFF00"/>
                </a:solidFill>
              </a:rPr>
              <a:t>Guardiani</a:t>
            </a:r>
            <a:r>
              <a:rPr lang="it-IT" sz="2000" i="1" dirty="0"/>
              <a:t>”, ideato e realizzato dall’Associazione </a:t>
            </a:r>
            <a:r>
              <a:rPr lang="it-IT" sz="2000" i="1" dirty="0">
                <a:solidFill>
                  <a:srgbClr val="FFFF00"/>
                </a:solidFill>
              </a:rPr>
              <a:t>Marevivo</a:t>
            </a:r>
            <a:r>
              <a:rPr lang="it-IT" sz="2000" i="1" dirty="0"/>
              <a:t>, si propone di avviare all’interno di alcune classi delle scuole primarie, percorsi </a:t>
            </a:r>
            <a:r>
              <a:rPr lang="it-IT" sz="2000" i="1" dirty="0" smtClean="0"/>
              <a:t>didattici volti a implementare nuove conoscenze </a:t>
            </a:r>
            <a:r>
              <a:rPr lang="it-IT" sz="2000" i="1" dirty="0"/>
              <a:t>dell’ambiente, ovvero delle ricchezze del territorio dove </a:t>
            </a:r>
            <a:r>
              <a:rPr lang="it-IT" sz="2000" i="1" dirty="0" smtClean="0"/>
              <a:t>gli studenti vivono. Un fitto programma che comprende escursioni e laboratori, con esperienze </a:t>
            </a:r>
            <a:r>
              <a:rPr lang="it-IT" sz="2000" i="1" dirty="0"/>
              <a:t>di apprendimento e </a:t>
            </a:r>
            <a:r>
              <a:rPr lang="it-IT" sz="2000" i="1" dirty="0" smtClean="0"/>
              <a:t>sperimentazione li stimolerà </a:t>
            </a:r>
            <a:r>
              <a:rPr lang="it-IT" sz="2000" i="1" dirty="0"/>
              <a:t>a osservare, </a:t>
            </a:r>
            <a:r>
              <a:rPr lang="it-IT" sz="2000" i="1" dirty="0" smtClean="0"/>
              <a:t>riflettere  ed </a:t>
            </a:r>
            <a:r>
              <a:rPr lang="it-IT" sz="2000" i="1" dirty="0"/>
              <a:t>elaborare in maniera creativa.</a:t>
            </a:r>
          </a:p>
          <a:p>
            <a:r>
              <a:rPr lang="it-IT" sz="2000" i="1" dirty="0"/>
              <a:t>Gli </a:t>
            </a:r>
            <a:r>
              <a:rPr lang="it-IT" sz="2000" i="1" dirty="0" smtClean="0"/>
              <a:t>alunni </a:t>
            </a:r>
            <a:r>
              <a:rPr lang="it-IT" sz="2000" i="1" dirty="0"/>
              <a:t>guidati a una maggiore consapevolezza e </a:t>
            </a:r>
            <a:r>
              <a:rPr lang="it-IT" sz="2000" i="1" dirty="0" smtClean="0"/>
              <a:t>responsabilità </a:t>
            </a:r>
            <a:r>
              <a:rPr lang="it-IT" sz="2000" i="1" dirty="0"/>
              <a:t>nel tutelare le risorse ambientali, </a:t>
            </a:r>
            <a:r>
              <a:rPr lang="it-IT" sz="2000" i="1" dirty="0" smtClean="0"/>
              <a:t>diventeranno </a:t>
            </a:r>
            <a:r>
              <a:rPr lang="it-IT" sz="2000" i="1" dirty="0"/>
              <a:t>al termine del percorso </a:t>
            </a:r>
            <a:r>
              <a:rPr lang="it-IT" sz="2000" i="1" dirty="0" smtClean="0"/>
              <a:t>didattico </a:t>
            </a:r>
            <a:r>
              <a:rPr lang="it-IT" sz="2000" i="1" dirty="0"/>
              <a:t>“</a:t>
            </a:r>
            <a:r>
              <a:rPr lang="it-IT" sz="2000" b="1" i="1" dirty="0">
                <a:solidFill>
                  <a:srgbClr val="FFFF00"/>
                </a:solidFill>
              </a:rPr>
              <a:t>Delfini Guardiani della loro Isola</a:t>
            </a:r>
            <a:r>
              <a:rPr lang="it-IT" sz="2000" i="1" dirty="0"/>
              <a:t>”: vere e proprie </a:t>
            </a:r>
            <a:r>
              <a:rPr lang="it-IT" sz="2000" b="1" i="1" dirty="0">
                <a:solidFill>
                  <a:srgbClr val="FFFF00"/>
                </a:solidFill>
              </a:rPr>
              <a:t>sentinel</a:t>
            </a:r>
            <a:r>
              <a:rPr lang="it-IT" sz="2000" i="1" dirty="0">
                <a:solidFill>
                  <a:srgbClr val="FFFF00"/>
                </a:solidFill>
              </a:rPr>
              <a:t>le</a:t>
            </a:r>
            <a:r>
              <a:rPr lang="it-IT" sz="2000" i="1" dirty="0"/>
              <a:t> per la salvaguardia del proprio territorio.</a:t>
            </a:r>
          </a:p>
        </p:txBody>
      </p:sp>
      <p:pic>
        <p:nvPicPr>
          <p:cNvPr id="8" name="Immagin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357166"/>
            <a:ext cx="1441803" cy="632178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0958" y="291442"/>
            <a:ext cx="1502147" cy="683287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0984" y="6350819"/>
            <a:ext cx="2987824" cy="50718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798961" y="-65099"/>
            <a:ext cx="578647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sz="2400" b="1" dirty="0" smtClean="0"/>
          </a:p>
          <a:p>
            <a:pPr algn="ctr"/>
            <a:r>
              <a:rPr lang="it-IT" sz="2400" b="1" dirty="0"/>
              <a:t> Progetto </a:t>
            </a:r>
          </a:p>
          <a:p>
            <a:pPr algn="ctr"/>
            <a:r>
              <a:rPr lang="it-IT" sz="2400" b="1" dirty="0"/>
              <a:t>“Delfini Guardiani dell’Arcipelago delle Isole Eolie”</a:t>
            </a:r>
          </a:p>
          <a:p>
            <a:pPr algn="ctr"/>
            <a:r>
              <a:rPr lang="it-IT" sz="2400" dirty="0"/>
              <a:t>A.S. - 2017/18</a:t>
            </a:r>
          </a:p>
          <a:p>
            <a:pPr algn="ctr"/>
            <a:endParaRPr lang="it-IT" sz="2400" b="1" dirty="0" smtClean="0"/>
          </a:p>
          <a:p>
            <a:pPr algn="ctr"/>
            <a:r>
              <a:rPr lang="it-IT" sz="2400" b="1" dirty="0" smtClean="0"/>
              <a:t>“CONTENUTI”</a:t>
            </a:r>
            <a:endParaRPr lang="it-IT" sz="2400" dirty="0"/>
          </a:p>
          <a:p>
            <a:pPr algn="ctr"/>
            <a:endParaRPr lang="it-IT" dirty="0"/>
          </a:p>
        </p:txBody>
      </p:sp>
      <p:pic>
        <p:nvPicPr>
          <p:cNvPr id="8" name="Immagin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285728"/>
            <a:ext cx="1441803" cy="632178"/>
          </a:xfrm>
          <a:prstGeom prst="rect">
            <a:avLst/>
          </a:prstGeom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0958" y="301274"/>
            <a:ext cx="1502147" cy="683287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179512" y="1750914"/>
            <a:ext cx="8712968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2400" b="1" i="1" dirty="0" smtClean="0">
              <a:solidFill>
                <a:srgbClr val="FFFF00"/>
              </a:solidFill>
            </a:endParaRPr>
          </a:p>
          <a:p>
            <a:endParaRPr lang="it-IT" sz="2000" b="1" i="1" dirty="0">
              <a:solidFill>
                <a:srgbClr val="FFFF00"/>
              </a:solidFill>
            </a:endParaRPr>
          </a:p>
          <a:p>
            <a:r>
              <a:rPr lang="it-IT" sz="2000" b="1" i="1" dirty="0" smtClean="0">
                <a:solidFill>
                  <a:srgbClr val="FFFF00"/>
                </a:solidFill>
              </a:rPr>
              <a:t>Delfini </a:t>
            </a:r>
            <a:r>
              <a:rPr lang="it-IT" sz="2000" b="1" i="1" dirty="0" smtClean="0">
                <a:solidFill>
                  <a:srgbClr val="FFFF00"/>
                </a:solidFill>
              </a:rPr>
              <a:t>Guardiani </a:t>
            </a:r>
            <a:r>
              <a:rPr lang="it-IT" sz="2000" b="1" i="1" dirty="0" err="1" smtClean="0"/>
              <a:t>é</a:t>
            </a:r>
            <a:r>
              <a:rPr lang="it-IT" sz="2000" b="1" dirty="0" smtClean="0"/>
              <a:t> </a:t>
            </a:r>
            <a:r>
              <a:rPr lang="it-IT" sz="2000" b="1" dirty="0"/>
              <a:t>il progetto di educazione ambientale che l’associazione Marevivo ha ideato per le scuole primarie e secondarie di primo grado delle piccole isole italiane.</a:t>
            </a:r>
          </a:p>
          <a:p>
            <a:r>
              <a:rPr lang="it-IT" sz="2000" b="1" dirty="0"/>
              <a:t>La proposta didattica è articolata come segue: </a:t>
            </a:r>
          </a:p>
          <a:p>
            <a:r>
              <a:rPr lang="it-IT" sz="2000" b="1" dirty="0" smtClean="0">
                <a:solidFill>
                  <a:srgbClr val="C00000"/>
                </a:solidFill>
              </a:rPr>
              <a:t>- </a:t>
            </a:r>
            <a:r>
              <a:rPr lang="it-IT" sz="2000" b="1" dirty="0">
                <a:solidFill>
                  <a:srgbClr val="C00000"/>
                </a:solidFill>
              </a:rPr>
              <a:t> </a:t>
            </a:r>
            <a:r>
              <a:rPr lang="it-IT" sz="2000" b="1" dirty="0" smtClean="0">
                <a:solidFill>
                  <a:srgbClr val="C00000"/>
                </a:solidFill>
              </a:rPr>
              <a:t>Un </a:t>
            </a:r>
            <a:r>
              <a:rPr lang="it-IT" sz="2000" b="1" dirty="0" smtClean="0">
                <a:solidFill>
                  <a:srgbClr val="C00000"/>
                </a:solidFill>
              </a:rPr>
              <a:t>incontro </a:t>
            </a:r>
            <a:r>
              <a:rPr lang="it-IT" sz="2000" b="1" dirty="0">
                <a:solidFill>
                  <a:srgbClr val="C00000"/>
                </a:solidFill>
              </a:rPr>
              <a:t>iniziale di presentazione ai docenti del progetto e degli operatori </a:t>
            </a:r>
            <a:r>
              <a:rPr lang="it-IT" sz="2000" b="1" dirty="0" smtClean="0">
                <a:solidFill>
                  <a:srgbClr val="C00000"/>
                </a:solidFill>
              </a:rPr>
              <a:t>che svilupperanno le attività e i laboratori</a:t>
            </a:r>
            <a:endParaRPr lang="it-IT" sz="2000" b="1" dirty="0">
              <a:solidFill>
                <a:srgbClr val="C00000"/>
              </a:solidFill>
            </a:endParaRPr>
          </a:p>
          <a:p>
            <a:r>
              <a:rPr lang="it-IT" sz="2000" b="1" dirty="0" smtClean="0">
                <a:solidFill>
                  <a:srgbClr val="C00000"/>
                </a:solidFill>
              </a:rPr>
              <a:t>-  cinque uscite sul territorio</a:t>
            </a:r>
          </a:p>
          <a:p>
            <a:r>
              <a:rPr lang="it-IT" sz="2000" b="1" dirty="0" smtClean="0"/>
              <a:t>-  l’ </a:t>
            </a:r>
            <a:r>
              <a:rPr lang="it-IT" sz="2000" b="1" dirty="0"/>
              <a:t>evento conclusivo dell’anno scolastico alla presenza </a:t>
            </a:r>
            <a:r>
              <a:rPr lang="it-IT" sz="2000" b="1" dirty="0" smtClean="0"/>
              <a:t>delle </a:t>
            </a:r>
            <a:r>
              <a:rPr lang="it-IT" sz="2000" b="1" dirty="0"/>
              <a:t>famiglie, </a:t>
            </a:r>
            <a:r>
              <a:rPr lang="it-IT" sz="2000" b="1" dirty="0" smtClean="0"/>
              <a:t>delle autorità </a:t>
            </a:r>
            <a:r>
              <a:rPr lang="it-IT" sz="2000" b="1" dirty="0"/>
              <a:t>locali </a:t>
            </a:r>
            <a:r>
              <a:rPr lang="it-IT" sz="2000" b="1" dirty="0" smtClean="0"/>
              <a:t>e degli attori locali che hanno contribuito alla buona riuscita del progetto.</a:t>
            </a:r>
            <a:endParaRPr lang="it-IT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7681" y="6337426"/>
            <a:ext cx="2987824" cy="50718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611560" y="642918"/>
            <a:ext cx="8136904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Progetto </a:t>
            </a:r>
          </a:p>
          <a:p>
            <a:pPr algn="ctr"/>
            <a:r>
              <a:rPr lang="it-IT" b="1" dirty="0"/>
              <a:t>“Delfini Guardiani dell’Arcipelago delle Isole Eolie”</a:t>
            </a:r>
          </a:p>
          <a:p>
            <a:pPr algn="ctr"/>
            <a:r>
              <a:rPr lang="it-IT" dirty="0"/>
              <a:t>A.S. - 2017/18</a:t>
            </a:r>
          </a:p>
          <a:p>
            <a:pPr algn="ctr"/>
            <a:r>
              <a:rPr lang="it-IT" sz="2400" b="1" dirty="0" smtClean="0"/>
              <a:t> </a:t>
            </a:r>
          </a:p>
          <a:p>
            <a:pPr algn="ctr"/>
            <a:r>
              <a:rPr lang="it-IT" sz="2000" b="1" dirty="0" smtClean="0">
                <a:solidFill>
                  <a:srgbClr val="FFC000"/>
                </a:solidFill>
              </a:rPr>
              <a:t>ATTIVITA’ DELL’EDIZIONE DELL’ANNO SCOLASTICO </a:t>
            </a:r>
            <a:r>
              <a:rPr lang="it-IT" sz="2400" b="1" dirty="0" smtClean="0">
                <a:solidFill>
                  <a:srgbClr val="FFC000"/>
                </a:solidFill>
              </a:rPr>
              <a:t>2017/2018</a:t>
            </a:r>
            <a:endParaRPr lang="it-IT" sz="2400" b="1" dirty="0">
              <a:solidFill>
                <a:srgbClr val="FFC000"/>
              </a:solidFill>
            </a:endParaRPr>
          </a:p>
          <a:p>
            <a:pPr algn="ctr"/>
            <a:endParaRPr lang="it-IT" dirty="0"/>
          </a:p>
        </p:txBody>
      </p:sp>
      <p:pic>
        <p:nvPicPr>
          <p:cNvPr id="8" name="Immagin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285728"/>
            <a:ext cx="1441803" cy="632178"/>
          </a:xfrm>
          <a:prstGeom prst="rect">
            <a:avLst/>
          </a:prstGeom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0958" y="301274"/>
            <a:ext cx="1502147" cy="683287"/>
          </a:xfrm>
          <a:prstGeom prst="rect">
            <a:avLst/>
          </a:prstGeom>
        </p:spPr>
      </p:pic>
      <p:sp>
        <p:nvSpPr>
          <p:cNvPr id="4" name="AutoShape 2" descr="Risultati immagini per block not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2239" y="6448605"/>
            <a:ext cx="2411760" cy="409395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-1222" y="2591654"/>
            <a:ext cx="9143999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C00000"/>
                </a:solidFill>
              </a:rPr>
              <a:t>  La ricerca scientifica che segue  la ricerca d’ambiente</a:t>
            </a:r>
          </a:p>
          <a:p>
            <a:pPr algn="ctr"/>
            <a:endParaRPr lang="it-IT" sz="2400" b="1" dirty="0" smtClean="0">
              <a:solidFill>
                <a:srgbClr val="C00000"/>
              </a:solidFill>
            </a:endParaRPr>
          </a:p>
          <a:p>
            <a:pPr algn="just"/>
            <a:r>
              <a:rPr lang="it-IT" sz="2000" dirty="0" smtClean="0"/>
              <a:t>La scelta delle attività da sviluppare per l’anno scolastico in corso, collegandosi a ai contenuti trattati nella passata edizione, privilegia l’implementazione da parte degli studenti e degli insegnanti delle metodologie di ricerca scientifica applicate all’ambiente e contestualizzate al territorio di riferimento.</a:t>
            </a:r>
          </a:p>
          <a:p>
            <a:pPr algn="just"/>
            <a:endParaRPr lang="it-IT" sz="2000" dirty="0" smtClean="0"/>
          </a:p>
          <a:p>
            <a:pPr algn="just"/>
            <a:r>
              <a:rPr lang="it-IT" sz="2000" dirty="0" smtClean="0"/>
              <a:t>Partendo dalle grandi emergenze del Pianeta Mare, legate all’inquinamento della </a:t>
            </a:r>
            <a:r>
              <a:rPr lang="it-IT" sz="2000" b="1" dirty="0" smtClean="0">
                <a:solidFill>
                  <a:srgbClr val="C00000"/>
                </a:solidFill>
              </a:rPr>
              <a:t>plastica</a:t>
            </a:r>
            <a:r>
              <a:rPr lang="it-IT" sz="2000" dirty="0" smtClean="0">
                <a:solidFill>
                  <a:srgbClr val="C00000"/>
                </a:solidFill>
              </a:rPr>
              <a:t> </a:t>
            </a:r>
            <a:r>
              <a:rPr lang="it-IT" sz="2000" dirty="0" smtClean="0"/>
              <a:t>e all’aumento del </a:t>
            </a:r>
            <a:r>
              <a:rPr lang="it-IT" sz="2000" b="1" dirty="0" smtClean="0">
                <a:solidFill>
                  <a:srgbClr val="C00000"/>
                </a:solidFill>
              </a:rPr>
              <a:t>clima</a:t>
            </a:r>
            <a:r>
              <a:rPr lang="it-IT" sz="2000" dirty="0" smtClean="0"/>
              <a:t>, temi fondamentali delle ultime campagne di sensibilizzazione  di Marevivo, si punta, attraverso delle attività dinamiche e coinvolgenti ad accrescere  tra i giovani la capacità di riconoscere gli effetti scientifici del degrado e a riflettere  sul ruolo determinante che può avere l’impegno personale e uno stile di vita responsabile.</a:t>
            </a:r>
          </a:p>
        </p:txBody>
      </p:sp>
    </p:spTree>
    <p:extLst>
      <p:ext uri="{BB962C8B-B14F-4D97-AF65-F5344CB8AC3E}">
        <p14:creationId xmlns:p14="http://schemas.microsoft.com/office/powerpoint/2010/main" val="263010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611560" y="642918"/>
            <a:ext cx="8136904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Progetto </a:t>
            </a:r>
          </a:p>
          <a:p>
            <a:pPr algn="ctr"/>
            <a:r>
              <a:rPr lang="it-IT" b="1" dirty="0"/>
              <a:t>“Delfini Guardiani dell’Arcipelago delle Isole Eolie”</a:t>
            </a:r>
          </a:p>
          <a:p>
            <a:pPr algn="ctr"/>
            <a:r>
              <a:rPr lang="it-IT" dirty="0"/>
              <a:t>A.S. - 2017/18</a:t>
            </a:r>
          </a:p>
          <a:p>
            <a:pPr algn="ctr"/>
            <a:r>
              <a:rPr lang="it-IT" sz="2400" b="1" dirty="0" smtClean="0"/>
              <a:t> </a:t>
            </a:r>
          </a:p>
          <a:p>
            <a:pPr algn="ctr"/>
            <a:r>
              <a:rPr lang="it-IT" sz="2000" b="1" dirty="0" smtClean="0">
                <a:solidFill>
                  <a:srgbClr val="FFC000"/>
                </a:solidFill>
              </a:rPr>
              <a:t>ATTIVITA’ DELL’EDIZIONE DELL’ANNO SCOLASTICO </a:t>
            </a:r>
            <a:r>
              <a:rPr lang="it-IT" sz="2400" b="1" dirty="0" smtClean="0">
                <a:solidFill>
                  <a:srgbClr val="FFC000"/>
                </a:solidFill>
              </a:rPr>
              <a:t>2017/2018</a:t>
            </a:r>
            <a:endParaRPr lang="it-IT" sz="2400" b="1" dirty="0">
              <a:solidFill>
                <a:srgbClr val="FFC000"/>
              </a:solidFill>
            </a:endParaRPr>
          </a:p>
          <a:p>
            <a:pPr algn="ctr"/>
            <a:endParaRPr lang="it-IT" dirty="0"/>
          </a:p>
        </p:txBody>
      </p:sp>
      <p:pic>
        <p:nvPicPr>
          <p:cNvPr id="8" name="Immagin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285728"/>
            <a:ext cx="1441803" cy="632178"/>
          </a:xfrm>
          <a:prstGeom prst="rect">
            <a:avLst/>
          </a:prstGeom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0958" y="301274"/>
            <a:ext cx="1502147" cy="683287"/>
          </a:xfrm>
          <a:prstGeom prst="rect">
            <a:avLst/>
          </a:prstGeom>
        </p:spPr>
      </p:pic>
      <p:sp>
        <p:nvSpPr>
          <p:cNvPr id="4" name="AutoShape 2" descr="Risultati immagini per block not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2239" y="6448605"/>
            <a:ext cx="2411760" cy="409395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-1222" y="2591654"/>
            <a:ext cx="9143999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C00000"/>
                </a:solidFill>
              </a:rPr>
              <a:t>  La ricerca scientifica collegata all’analisi del contesto in cui si vive, tra emergenze e salvaguardia delle antiche tradizioni</a:t>
            </a:r>
          </a:p>
          <a:p>
            <a:pPr algn="ctr"/>
            <a:endParaRPr lang="it-IT" sz="2400" b="1" dirty="0" smtClean="0">
              <a:solidFill>
                <a:srgbClr val="C00000"/>
              </a:solidFill>
            </a:endParaRPr>
          </a:p>
          <a:p>
            <a:pPr algn="just"/>
            <a:r>
              <a:rPr lang="it-IT" sz="2000" dirty="0" smtClean="0"/>
              <a:t> Le attività  privilegeranno </a:t>
            </a:r>
            <a:r>
              <a:rPr lang="it-IT" sz="2000" dirty="0" smtClean="0"/>
              <a:t>come sempre </a:t>
            </a:r>
            <a:r>
              <a:rPr lang="it-IT" sz="2000" dirty="0" smtClean="0"/>
              <a:t>i laboratori sperimentali e quelli a cielo aperto, impegnando gli studenti nella ricerca, nello studio, nella catalogazione e nell’analisi dei risultati del percorso effettuato.</a:t>
            </a:r>
          </a:p>
          <a:p>
            <a:pPr algn="just"/>
            <a:endParaRPr lang="it-IT" sz="2000" dirty="0"/>
          </a:p>
          <a:p>
            <a:pPr algn="just"/>
            <a:r>
              <a:rPr lang="it-IT" sz="2000" dirty="0" smtClean="0"/>
              <a:t>La ricerca scientifica,  che segue quella ambientale della precedente edizione, si </a:t>
            </a:r>
            <a:r>
              <a:rPr lang="it-IT" sz="2000" dirty="0" smtClean="0"/>
              <a:t>collegherà alla conoscenza </a:t>
            </a:r>
            <a:r>
              <a:rPr lang="it-IT" sz="2000" dirty="0" smtClean="0"/>
              <a:t>delle cause e degli effetti dell’inquinamento </a:t>
            </a:r>
            <a:r>
              <a:rPr lang="it-IT" sz="2000" dirty="0" smtClean="0"/>
              <a:t>nelle isole in cui vivono e l’importanza </a:t>
            </a:r>
            <a:r>
              <a:rPr lang="it-IT" sz="2000" dirty="0" smtClean="0"/>
              <a:t>della preservazione delle </a:t>
            </a:r>
            <a:r>
              <a:rPr lang="it-IT" sz="2000" dirty="0" smtClean="0"/>
              <a:t>tradizioni e dell’uso più responsabile delle </a:t>
            </a:r>
            <a:r>
              <a:rPr lang="it-IT" sz="2000" dirty="0" smtClean="0"/>
              <a:t>risorse naturali  </a:t>
            </a:r>
            <a:r>
              <a:rPr lang="it-IT" sz="2000" dirty="0" smtClean="0"/>
              <a:t>in un territorio tanto bello quanto fragile.</a:t>
            </a:r>
          </a:p>
        </p:txBody>
      </p:sp>
    </p:spTree>
    <p:extLst>
      <p:ext uri="{BB962C8B-B14F-4D97-AF65-F5344CB8AC3E}">
        <p14:creationId xmlns:p14="http://schemas.microsoft.com/office/powerpoint/2010/main" val="32529441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611560" y="642918"/>
            <a:ext cx="8136904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Progetto </a:t>
            </a:r>
          </a:p>
          <a:p>
            <a:pPr algn="ctr"/>
            <a:r>
              <a:rPr lang="it-IT" b="1" dirty="0"/>
              <a:t>“Delfini Guardiani dell’Arcipelago delle Isole Eolie”</a:t>
            </a:r>
          </a:p>
          <a:p>
            <a:pPr algn="ctr"/>
            <a:r>
              <a:rPr lang="it-IT" dirty="0"/>
              <a:t>A.S. - 2017/18</a:t>
            </a:r>
          </a:p>
          <a:p>
            <a:pPr algn="ctr"/>
            <a:r>
              <a:rPr lang="it-IT" sz="2400" b="1" dirty="0" smtClean="0"/>
              <a:t> </a:t>
            </a:r>
          </a:p>
          <a:p>
            <a:pPr algn="ctr"/>
            <a:r>
              <a:rPr lang="it-IT" sz="2000" b="1" dirty="0" smtClean="0">
                <a:solidFill>
                  <a:srgbClr val="FFC000"/>
                </a:solidFill>
              </a:rPr>
              <a:t>ATTIVITA’ DELL’EDIZIONE DELL’ANNO SCOLASTICO </a:t>
            </a:r>
            <a:r>
              <a:rPr lang="it-IT" sz="2400" b="1" dirty="0" smtClean="0">
                <a:solidFill>
                  <a:srgbClr val="FFC000"/>
                </a:solidFill>
              </a:rPr>
              <a:t>2017/2018</a:t>
            </a:r>
            <a:endParaRPr lang="it-IT" sz="2400" b="1" dirty="0">
              <a:solidFill>
                <a:srgbClr val="FFC000"/>
              </a:solidFill>
            </a:endParaRPr>
          </a:p>
          <a:p>
            <a:pPr algn="ctr"/>
            <a:endParaRPr lang="it-IT" dirty="0"/>
          </a:p>
        </p:txBody>
      </p:sp>
      <p:pic>
        <p:nvPicPr>
          <p:cNvPr id="8" name="Immagin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75" y="160338"/>
            <a:ext cx="1334522" cy="478976"/>
          </a:xfrm>
          <a:prstGeom prst="rect">
            <a:avLst/>
          </a:prstGeom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0352" y="96591"/>
            <a:ext cx="1319514" cy="600212"/>
          </a:xfrm>
          <a:prstGeom prst="rect">
            <a:avLst/>
          </a:prstGeom>
        </p:spPr>
      </p:pic>
      <p:sp>
        <p:nvSpPr>
          <p:cNvPr id="4" name="AutoShape 2" descr="Risultati immagini per block not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2239" y="6448605"/>
            <a:ext cx="2411760" cy="409395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0" y="2530099"/>
            <a:ext cx="9143999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C00000"/>
                </a:solidFill>
              </a:rPr>
              <a:t>  Cronaca e studio delle tradizioni come strumento di conoscenza del territorio e d’orientamento scolastico</a:t>
            </a:r>
          </a:p>
          <a:p>
            <a:pPr algn="ctr"/>
            <a:endParaRPr lang="it-IT" sz="2400" b="1" dirty="0">
              <a:solidFill>
                <a:srgbClr val="C00000"/>
              </a:solidFill>
            </a:endParaRPr>
          </a:p>
          <a:p>
            <a:r>
              <a:rPr lang="it-IT" sz="2000" b="1" dirty="0" smtClean="0"/>
              <a:t>Anche quest’anno gli studenti torneranno ad essere  cronisti e fotografi per documentare i punti di forza e le emergenze  della loro isola.</a:t>
            </a:r>
          </a:p>
          <a:p>
            <a:endParaRPr lang="it-IT" sz="2000" b="1" dirty="0" smtClean="0"/>
          </a:p>
          <a:p>
            <a:endParaRPr lang="it-IT" sz="2000" b="1" dirty="0"/>
          </a:p>
          <a:p>
            <a:r>
              <a:rPr lang="it-IT" sz="2000" b="1" dirty="0" smtClean="0"/>
              <a:t>Una scelta per continuare il percorso di conoscenza dell’ambiente in cui vivono, per amarlo, rispettarlo e promuoverlo  e per stimolare attitudini e competenze utili alle loro future scelte professionali.</a:t>
            </a:r>
          </a:p>
          <a:p>
            <a:pPr algn="ctr"/>
            <a:endParaRPr lang="it-IT" sz="2400" b="1" dirty="0" smtClean="0">
              <a:solidFill>
                <a:srgbClr val="C00000"/>
              </a:solidFill>
            </a:endParaRPr>
          </a:p>
          <a:p>
            <a:pPr algn="just"/>
            <a:endParaRPr lang="it-IT" sz="2000" dirty="0" smtClean="0"/>
          </a:p>
        </p:txBody>
      </p:sp>
    </p:spTree>
    <p:extLst>
      <p:ext uri="{BB962C8B-B14F-4D97-AF65-F5344CB8AC3E}">
        <p14:creationId xmlns:p14="http://schemas.microsoft.com/office/powerpoint/2010/main" val="15816578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714480" y="642918"/>
            <a:ext cx="578647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Progetto </a:t>
            </a:r>
          </a:p>
          <a:p>
            <a:pPr algn="ctr"/>
            <a:r>
              <a:rPr lang="it-IT" b="1" dirty="0"/>
              <a:t>“Delfini Guardiani dell’Arcipelago delle Isole Eolie”</a:t>
            </a:r>
          </a:p>
          <a:p>
            <a:pPr algn="ctr"/>
            <a:r>
              <a:rPr lang="it-IT" dirty="0"/>
              <a:t>A.S. - 2017/18</a:t>
            </a:r>
          </a:p>
          <a:p>
            <a:pPr algn="ctr"/>
            <a:r>
              <a:rPr lang="it-IT" sz="2400" b="1" dirty="0" smtClean="0"/>
              <a:t> </a:t>
            </a:r>
          </a:p>
          <a:p>
            <a:pPr algn="ctr"/>
            <a:r>
              <a:rPr lang="it-IT" sz="2400" b="1" dirty="0" smtClean="0"/>
              <a:t>“Ordine del giorno”</a:t>
            </a:r>
            <a:endParaRPr lang="it-IT" sz="2400" dirty="0"/>
          </a:p>
          <a:p>
            <a:pPr algn="ctr"/>
            <a:endParaRPr lang="it-IT" dirty="0"/>
          </a:p>
        </p:txBody>
      </p:sp>
      <p:pic>
        <p:nvPicPr>
          <p:cNvPr id="8" name="Immagin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285728"/>
            <a:ext cx="1441803" cy="632178"/>
          </a:xfrm>
          <a:prstGeom prst="rect">
            <a:avLst/>
          </a:prstGeom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0958" y="301274"/>
            <a:ext cx="1502147" cy="683287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155575" y="1636372"/>
            <a:ext cx="871296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endParaRPr lang="it-IT" sz="2400" b="1" dirty="0" smtClean="0"/>
          </a:p>
          <a:p>
            <a:pPr marL="285750" indent="-285750">
              <a:buFontTx/>
              <a:buChar char="-"/>
            </a:pPr>
            <a:endParaRPr lang="it-IT" sz="2400" b="1" dirty="0"/>
          </a:p>
          <a:p>
            <a:pPr marL="285750" indent="-285750">
              <a:buFontTx/>
              <a:buChar char="-"/>
            </a:pPr>
            <a:r>
              <a:rPr lang="it-IT" sz="2400" b="1" dirty="0" smtClean="0"/>
              <a:t>Definire due responsabili per istituto come referenti delle comunicazioni e dell’organizzazione</a:t>
            </a:r>
          </a:p>
          <a:p>
            <a:pPr marL="285750" indent="-285750">
              <a:buFontTx/>
              <a:buChar char="-"/>
            </a:pPr>
            <a:r>
              <a:rPr lang="it-IT" sz="2400" b="1" dirty="0" smtClean="0">
                <a:solidFill>
                  <a:srgbClr val="FFFF00"/>
                </a:solidFill>
              </a:rPr>
              <a:t>Definire </a:t>
            </a:r>
            <a:r>
              <a:rPr lang="it-IT" sz="2400" b="1" dirty="0" smtClean="0">
                <a:solidFill>
                  <a:srgbClr val="FFFF00"/>
                </a:solidFill>
              </a:rPr>
              <a:t>i contenuti del percorso educativo, fornendo suggerimenti,  modifiche e/o integrazioni alle attività proposte</a:t>
            </a:r>
            <a:endParaRPr lang="it-IT" sz="2400" b="1" dirty="0" smtClean="0">
              <a:solidFill>
                <a:srgbClr val="FFFF00"/>
              </a:solidFill>
            </a:endParaRPr>
          </a:p>
          <a:p>
            <a:pPr marL="285750" indent="-285750">
              <a:buFontTx/>
              <a:buChar char="-"/>
            </a:pPr>
            <a:r>
              <a:rPr lang="it-IT" sz="2400" b="1" dirty="0" smtClean="0"/>
              <a:t>Definire il </a:t>
            </a:r>
            <a:r>
              <a:rPr lang="it-IT" sz="2400" b="1" dirty="0" smtClean="0"/>
              <a:t>calendario degli incontri</a:t>
            </a:r>
            <a:endParaRPr lang="it-IT" sz="2400" b="1" dirty="0" smtClean="0"/>
          </a:p>
          <a:p>
            <a:pPr marL="285750" indent="-285750">
              <a:buFontTx/>
              <a:buChar char="-"/>
            </a:pPr>
            <a:r>
              <a:rPr lang="it-IT" sz="2400" b="1" dirty="0" smtClean="0">
                <a:solidFill>
                  <a:srgbClr val="FFFF00"/>
                </a:solidFill>
              </a:rPr>
              <a:t>Strutturare le attività e definire gli eventuali costi a carico degli studenti e/o dell’istituto scolastico</a:t>
            </a:r>
          </a:p>
          <a:p>
            <a:pPr marL="285750" indent="-285750">
              <a:buFontTx/>
              <a:buChar char="-"/>
            </a:pPr>
            <a:r>
              <a:rPr lang="it-IT" sz="2400" b="1" dirty="0" smtClean="0"/>
              <a:t>Fornire un quadro completo del </a:t>
            </a:r>
            <a:r>
              <a:rPr lang="it-IT" sz="2400" b="1" dirty="0" smtClean="0"/>
              <a:t>numero</a:t>
            </a:r>
          </a:p>
          <a:p>
            <a:r>
              <a:rPr lang="it-IT" sz="2400" b="1" dirty="0"/>
              <a:t> </a:t>
            </a:r>
            <a:r>
              <a:rPr lang="it-IT" sz="2400" b="1" dirty="0" smtClean="0"/>
              <a:t>   di  </a:t>
            </a:r>
            <a:r>
              <a:rPr lang="it-IT" sz="2400" b="1" dirty="0" smtClean="0"/>
              <a:t>classi e degli </a:t>
            </a:r>
            <a:r>
              <a:rPr lang="it-IT" sz="2400" b="1" dirty="0" smtClean="0"/>
              <a:t>studenti da coinvolgere.</a:t>
            </a:r>
            <a:endParaRPr lang="it-IT" sz="2400" b="1" dirty="0"/>
          </a:p>
        </p:txBody>
      </p:sp>
      <p:sp>
        <p:nvSpPr>
          <p:cNvPr id="4" name="AutoShape 2" descr="Risultati immagini per block not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3076" name="Picture 4" descr="Risultati immagini per block not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71153">
            <a:off x="6164103" y="5138214"/>
            <a:ext cx="1924219" cy="1924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350819"/>
            <a:ext cx="2987824" cy="507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919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2428860" y="642918"/>
            <a:ext cx="485778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/>
              <a:t>Progetto </a:t>
            </a:r>
            <a:endParaRPr lang="it-IT" sz="2000" b="1" dirty="0" smtClean="0"/>
          </a:p>
          <a:p>
            <a:pPr algn="ctr"/>
            <a:r>
              <a:rPr lang="it-IT" sz="2000" b="1" dirty="0" smtClean="0"/>
              <a:t>“</a:t>
            </a:r>
            <a:r>
              <a:rPr lang="it-IT" sz="2000" b="1" dirty="0"/>
              <a:t>Delfini </a:t>
            </a:r>
            <a:r>
              <a:rPr lang="it-IT" sz="2000" b="1" dirty="0" smtClean="0"/>
              <a:t>Guardiani dell’Arcipelago delle Isole Eolie”</a:t>
            </a:r>
          </a:p>
          <a:p>
            <a:pPr algn="ctr"/>
            <a:r>
              <a:rPr lang="it-IT" dirty="0"/>
              <a:t>A.S. - 2017/18</a:t>
            </a:r>
          </a:p>
          <a:p>
            <a:pPr algn="ctr"/>
            <a:endParaRPr lang="it-IT" b="1" dirty="0"/>
          </a:p>
          <a:p>
            <a:pPr algn="ctr"/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285720" y="4857760"/>
            <a:ext cx="850112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rgbClr val="FFFF00"/>
                </a:solidFill>
              </a:rPr>
              <a:t>ISOLE da “</a:t>
            </a:r>
            <a:r>
              <a:rPr lang="it-IT" sz="3200" b="1" i="1" dirty="0" smtClean="0">
                <a:solidFill>
                  <a:srgbClr val="FFFF00"/>
                </a:solidFill>
              </a:rPr>
              <a:t>conoscere,</a:t>
            </a:r>
            <a:r>
              <a:rPr lang="it-IT" sz="3200" b="1" dirty="0" smtClean="0">
                <a:solidFill>
                  <a:srgbClr val="FFFF00"/>
                </a:solidFill>
              </a:rPr>
              <a:t> </a:t>
            </a:r>
            <a:r>
              <a:rPr lang="it-IT" sz="3200" b="1" i="1" dirty="0">
                <a:solidFill>
                  <a:srgbClr val="FFFF00"/>
                </a:solidFill>
              </a:rPr>
              <a:t>passo….. dopo </a:t>
            </a:r>
            <a:r>
              <a:rPr lang="it-IT" sz="3200" b="1" i="1" dirty="0" smtClean="0">
                <a:solidFill>
                  <a:srgbClr val="FFFF00"/>
                </a:solidFill>
              </a:rPr>
              <a:t>passo”</a:t>
            </a:r>
            <a:endParaRPr lang="it-IT" sz="3200" i="1" dirty="0">
              <a:solidFill>
                <a:srgbClr val="FFFF00"/>
              </a:solidFill>
            </a:endParaRPr>
          </a:p>
          <a:p>
            <a:pPr algn="ctr"/>
            <a:endParaRPr lang="it-IT" dirty="0"/>
          </a:p>
        </p:txBody>
      </p:sp>
      <p:pic>
        <p:nvPicPr>
          <p:cNvPr id="8" name="Immagin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285728"/>
            <a:ext cx="1441803" cy="632178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0958" y="291442"/>
            <a:ext cx="1502147" cy="683287"/>
          </a:xfrm>
          <a:prstGeom prst="rect">
            <a:avLst/>
          </a:prstGeom>
        </p:spPr>
      </p:pic>
      <p:pic>
        <p:nvPicPr>
          <p:cNvPr id="10" name="Immagine 9" descr="Testata.jpg"/>
          <p:cNvPicPr/>
          <p:nvPr/>
        </p:nvPicPr>
        <p:blipFill rotWithShape="1">
          <a:blip r:embed="rId4" cstate="print"/>
          <a:srcRect b="23552"/>
          <a:stretch/>
        </p:blipFill>
        <p:spPr bwMode="auto">
          <a:xfrm>
            <a:off x="1798961" y="1916832"/>
            <a:ext cx="5652353" cy="304798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350819"/>
            <a:ext cx="2987824" cy="50718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2428860" y="642918"/>
            <a:ext cx="48577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/>
              <a:t>Progetto </a:t>
            </a:r>
            <a:endParaRPr lang="it-IT" sz="2000" b="1" dirty="0" smtClean="0"/>
          </a:p>
          <a:p>
            <a:pPr algn="ctr"/>
            <a:r>
              <a:rPr lang="it-IT" sz="2000" b="1" dirty="0" smtClean="0"/>
              <a:t>"Delfini Guardiani dell’Arcipelago</a:t>
            </a:r>
          </a:p>
          <a:p>
            <a:pPr algn="ctr"/>
            <a:r>
              <a:rPr lang="it-IT" sz="2000" b="1" dirty="0"/>
              <a:t>d</a:t>
            </a:r>
            <a:r>
              <a:rPr lang="it-IT" sz="2000" b="1" dirty="0" smtClean="0"/>
              <a:t>elle Isole Eolie</a:t>
            </a:r>
            <a:r>
              <a:rPr lang="it-IT" b="1" dirty="0"/>
              <a:t>”</a:t>
            </a:r>
          </a:p>
          <a:p>
            <a:pPr algn="ctr"/>
            <a:r>
              <a:rPr lang="it-IT" dirty="0"/>
              <a:t>A.S. - 2017/18</a:t>
            </a:r>
          </a:p>
          <a:p>
            <a:pPr algn="ctr"/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428596" y="3214686"/>
            <a:ext cx="5143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FF00"/>
                </a:solidFill>
              </a:rPr>
              <a:t>Dati relativi alla scuola </a:t>
            </a:r>
            <a:r>
              <a:rPr lang="it-IT" b="1" dirty="0" smtClean="0">
                <a:solidFill>
                  <a:srgbClr val="FFFF00"/>
                </a:solidFill>
              </a:rPr>
              <a:t>secondaria di </a:t>
            </a:r>
            <a:r>
              <a:rPr lang="it-IT" b="1" dirty="0" smtClean="0">
                <a:solidFill>
                  <a:srgbClr val="FFFF00"/>
                </a:solidFill>
              </a:rPr>
              <a:t>….</a:t>
            </a:r>
            <a:r>
              <a:rPr lang="it-IT" b="1" dirty="0"/>
              <a:t> </a:t>
            </a:r>
            <a:r>
              <a:rPr lang="it-IT" dirty="0"/>
              <a:t/>
            </a:r>
            <a:br>
              <a:rPr lang="it-IT" dirty="0"/>
            </a:br>
            <a:r>
              <a:rPr lang="it-IT" dirty="0"/>
              <a:t/>
            </a:r>
            <a:br>
              <a:rPr lang="it-IT" dirty="0"/>
            </a:br>
            <a:r>
              <a:rPr lang="it-IT" dirty="0"/>
              <a:t>　</a:t>
            </a:r>
            <a:br>
              <a:rPr lang="it-IT" dirty="0"/>
            </a:br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5214942" y="2143116"/>
            <a:ext cx="37147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FFFF00"/>
                </a:solidFill>
              </a:rPr>
              <a:t>Definire le classi, gli studenti e i referenti:</a:t>
            </a:r>
            <a:endParaRPr lang="it-IT" b="1" dirty="0">
              <a:solidFill>
                <a:srgbClr val="FFFF00"/>
              </a:solidFill>
            </a:endParaRPr>
          </a:p>
          <a:p>
            <a:endParaRPr lang="it-IT" b="1" dirty="0" smtClean="0">
              <a:solidFill>
                <a:srgbClr val="FFFF00"/>
              </a:solidFill>
            </a:endParaRPr>
          </a:p>
          <a:p>
            <a:endParaRPr lang="it-IT" b="1" dirty="0">
              <a:solidFill>
                <a:srgbClr val="FFFF00"/>
              </a:solidFill>
            </a:endParaRPr>
          </a:p>
          <a:p>
            <a:r>
              <a:rPr lang="it-IT" b="1" dirty="0" smtClean="0">
                <a:solidFill>
                  <a:srgbClr val="FFFF00"/>
                </a:solidFill>
              </a:rPr>
              <a:t>Classi coinvolte</a:t>
            </a:r>
            <a:r>
              <a:rPr lang="it-IT" b="1" dirty="0" smtClean="0"/>
              <a:t> </a:t>
            </a:r>
          </a:p>
          <a:p>
            <a:r>
              <a:rPr lang="it-IT" dirty="0" smtClean="0"/>
              <a:t>Classe I : insegnante coordinatore : ABCDEF  – alunni …….</a:t>
            </a:r>
            <a:br>
              <a:rPr lang="it-IT" dirty="0" smtClean="0"/>
            </a:br>
            <a:r>
              <a:rPr lang="it-IT" dirty="0" smtClean="0"/>
              <a:t>Classe II : insegnante coordinatore : FGHILM – alunni …….</a:t>
            </a:r>
            <a:br>
              <a:rPr lang="it-IT" dirty="0" smtClean="0"/>
            </a:br>
            <a:r>
              <a:rPr lang="it-IT" dirty="0" smtClean="0"/>
              <a:t>Classe III : insegnante coordinatore: NOPQR – alunni ……..</a:t>
            </a:r>
            <a:br>
              <a:rPr lang="it-IT" dirty="0" smtClean="0"/>
            </a:br>
            <a:r>
              <a:rPr lang="it-IT" b="1" dirty="0" smtClean="0">
                <a:solidFill>
                  <a:srgbClr val="C00000"/>
                </a:solidFill>
              </a:rPr>
              <a:t>Totale alunni scuola secondaria….</a:t>
            </a:r>
            <a:br>
              <a:rPr lang="it-IT" b="1" dirty="0" smtClean="0">
                <a:solidFill>
                  <a:srgbClr val="C00000"/>
                </a:solidFill>
              </a:rPr>
            </a:br>
            <a:endParaRPr lang="it-IT" b="1" dirty="0">
              <a:solidFill>
                <a:srgbClr val="C00000"/>
              </a:solidFill>
            </a:endParaRPr>
          </a:p>
        </p:txBody>
      </p:sp>
      <p:pic>
        <p:nvPicPr>
          <p:cNvPr id="9" name="Immagin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357166"/>
            <a:ext cx="1441803" cy="632178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>
            <a:off x="500034" y="4000504"/>
            <a:ext cx="45720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Codice </a:t>
            </a:r>
            <a:r>
              <a:rPr lang="it-IT" dirty="0" smtClean="0"/>
              <a:t>Meccanografico……..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Istituto Comprensivo </a:t>
            </a:r>
            <a:r>
              <a:rPr lang="it-IT" dirty="0" smtClean="0"/>
              <a:t>……</a:t>
            </a:r>
          </a:p>
          <a:p>
            <a:r>
              <a:rPr lang="it-IT" dirty="0" smtClean="0"/>
              <a:t>Via ………..</a:t>
            </a:r>
            <a:r>
              <a:rPr lang="it-IT" dirty="0" smtClean="0"/>
              <a:t> </a:t>
            </a:r>
            <a:br>
              <a:rPr lang="it-IT" dirty="0" smtClean="0"/>
            </a:br>
            <a:r>
              <a:rPr lang="it-IT" dirty="0" smtClean="0"/>
              <a:t>Telefono</a:t>
            </a:r>
            <a:r>
              <a:rPr lang="it-IT" dirty="0" smtClean="0"/>
              <a:t>:………………..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Dirigente scolastico : Prof. </a:t>
            </a:r>
            <a:r>
              <a:rPr lang="it-IT" dirty="0" smtClean="0"/>
              <a:t>………………</a:t>
            </a:r>
            <a:endParaRPr lang="it-IT" dirty="0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0958" y="291442"/>
            <a:ext cx="1502147" cy="683287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500034" y="2212578"/>
            <a:ext cx="39999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u="sng" dirty="0" smtClean="0">
                <a:solidFill>
                  <a:srgbClr val="8E0000"/>
                </a:solidFill>
              </a:rPr>
              <a:t>Da compilare per tutte le aule con le insegnanti</a:t>
            </a:r>
            <a:endParaRPr lang="it-IT" sz="2400" b="1" u="sng" dirty="0">
              <a:solidFill>
                <a:srgbClr val="8E0000"/>
              </a:solidFill>
            </a:endParaRPr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380585"/>
            <a:ext cx="2987824" cy="507181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716</TotalTime>
  <Words>980</Words>
  <Application>Microsoft Office PowerPoint</Application>
  <PresentationFormat>Presentazione su schermo (4:3)</PresentationFormat>
  <Paragraphs>174</Paragraphs>
  <Slides>15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20" baseType="lpstr">
      <vt:lpstr>Arial</vt:lpstr>
      <vt:lpstr>Calibri</vt:lpstr>
      <vt:lpstr>Constantia</vt:lpstr>
      <vt:lpstr>Wingdings 2</vt:lpstr>
      <vt:lpstr>Equinozio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BASTARDS TeaM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k</dc:creator>
  <cp:lastModifiedBy>Maria Gattuso</cp:lastModifiedBy>
  <cp:revision>67</cp:revision>
  <dcterms:created xsi:type="dcterms:W3CDTF">2015-05-22T12:51:32Z</dcterms:created>
  <dcterms:modified xsi:type="dcterms:W3CDTF">2017-11-21T22:08:18Z</dcterms:modified>
</cp:coreProperties>
</file>